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notesMasterIdLst>
    <p:notesMasterId r:id="rId27"/>
  </p:notesMasterIdLst>
  <p:handoutMasterIdLst>
    <p:handoutMasterId r:id="rId28"/>
  </p:handoutMasterIdLst>
  <p:sldIdLst>
    <p:sldId id="261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6" r:id="rId22"/>
    <p:sldId id="283" r:id="rId23"/>
    <p:sldId id="284" r:id="rId24"/>
    <p:sldId id="285" r:id="rId25"/>
    <p:sldId id="287" r:id="rId26"/>
  </p:sldIdLst>
  <p:sldSz cx="9144000" cy="6858000" type="screen4x3"/>
  <p:notesSz cx="6802438" cy="99377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PCO" initials="K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0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69"/>
    <p:restoredTop sz="91289" autoAdjust="0"/>
  </p:normalViewPr>
  <p:slideViewPr>
    <p:cSldViewPr>
      <p:cViewPr varScale="1">
        <p:scale>
          <a:sx n="71" d="100"/>
          <a:sy n="71" d="100"/>
        </p:scale>
        <p:origin x="1627" y="53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8464" cy="497445"/>
          </a:xfrm>
          <a:prstGeom prst="rect">
            <a:avLst/>
          </a:prstGeom>
        </p:spPr>
        <p:txBody>
          <a:bodyPr vert="horz" lIns="91495" tIns="45746" rIns="91495" bIns="45746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2387" y="2"/>
            <a:ext cx="2948464" cy="497445"/>
          </a:xfrm>
          <a:prstGeom prst="rect">
            <a:avLst/>
          </a:prstGeom>
        </p:spPr>
        <p:txBody>
          <a:bodyPr vert="horz" lIns="91495" tIns="45746" rIns="91495" bIns="45746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 lang="ko-KR"/>
            </a:pPr>
            <a:fld id="{B3265A5E-7884-4CE9-9CFC-0581D2291774}" type="datetime1">
              <a:rPr lang="ko-KR" altLang="en-US"/>
              <a:pPr>
                <a:defRPr lang="ko-KR"/>
              </a:pPr>
              <a:t>2020-08-06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8719"/>
            <a:ext cx="2948464" cy="497443"/>
          </a:xfrm>
          <a:prstGeom prst="rect">
            <a:avLst/>
          </a:prstGeom>
        </p:spPr>
        <p:txBody>
          <a:bodyPr vert="horz" lIns="91495" tIns="45746" rIns="91495" bIns="45746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2387" y="9438719"/>
            <a:ext cx="2948464" cy="497443"/>
          </a:xfrm>
          <a:prstGeom prst="rect">
            <a:avLst/>
          </a:prstGeom>
        </p:spPr>
        <p:txBody>
          <a:bodyPr vert="horz" lIns="91495" tIns="45746" rIns="91495" bIns="45746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 lang="ko-KR"/>
            </a:pPr>
            <a:fld id="{60915FF2-117D-45FA-94C3-AEF771DA4024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8464" cy="497445"/>
          </a:xfrm>
          <a:prstGeom prst="rect">
            <a:avLst/>
          </a:prstGeom>
        </p:spPr>
        <p:txBody>
          <a:bodyPr vert="horz" lIns="91495" tIns="45746" rIns="91495" bIns="45746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2387" y="2"/>
            <a:ext cx="2948464" cy="497445"/>
          </a:xfrm>
          <a:prstGeom prst="rect">
            <a:avLst/>
          </a:prstGeom>
        </p:spPr>
        <p:txBody>
          <a:bodyPr vert="horz" lIns="91495" tIns="45746" rIns="91495" bIns="45746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 lang="ko-KR"/>
            </a:pPr>
            <a:fld id="{9BD7302D-7041-466B-B208-E1E4E3747335}" type="datetime1">
              <a:rPr lang="ko-KR" altLang="en-US"/>
              <a:pPr>
                <a:defRPr lang="ko-KR"/>
              </a:pPr>
              <a:t>2020-08-06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6125"/>
            <a:ext cx="4967288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95" tIns="45746" rIns="91495" bIns="45746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928" y="4720154"/>
            <a:ext cx="5442586" cy="4472226"/>
          </a:xfrm>
          <a:prstGeom prst="rect">
            <a:avLst/>
          </a:prstGeom>
        </p:spPr>
        <p:txBody>
          <a:bodyPr vert="horz" lIns="91495" tIns="45746" rIns="91495" bIns="45746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8719"/>
            <a:ext cx="2948464" cy="497443"/>
          </a:xfrm>
          <a:prstGeom prst="rect">
            <a:avLst/>
          </a:prstGeom>
        </p:spPr>
        <p:txBody>
          <a:bodyPr vert="horz" lIns="91495" tIns="45746" rIns="91495" bIns="45746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2387" y="9438719"/>
            <a:ext cx="2948464" cy="497443"/>
          </a:xfrm>
          <a:prstGeom prst="rect">
            <a:avLst/>
          </a:prstGeom>
        </p:spPr>
        <p:txBody>
          <a:bodyPr vert="horz" lIns="91495" tIns="45746" rIns="91495" bIns="45746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 lang="ko-KR"/>
            </a:pPr>
            <a:fld id="{BF8AB8E2-2398-4D59-810F-EEB14610E7A0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349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64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78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794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798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459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007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590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810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59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676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580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459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997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norm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>
          <a:ln>
            <a:miter/>
          </a:ln>
        </p:spPr>
        <p:txBody>
          <a:bodyPr wrap="square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/>
            </a:pPr>
            <a:fld id="{F91E3817-7976-4979-9F03-170EFCB42505}" type="slidenum">
              <a:rPr lang="ko-KR" altLang="en-US"/>
              <a:pPr>
                <a:spcBef>
                  <a:spcPct val="0"/>
                </a:spcBef>
                <a:spcAft>
                  <a:spcPct val="0"/>
                </a:spcAft>
                <a:defRPr lang="ko-KR"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08800" y="6356350"/>
            <a:ext cx="1422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B37318-475A-49D3-B597-4BC9982D601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28184" y="404664"/>
            <a:ext cx="2987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ICT</a:t>
            </a:r>
            <a:r>
              <a:rPr lang="ko-KR" altLang="en-US" sz="12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신기술 학습조직 및 </a:t>
            </a:r>
            <a:r>
              <a:rPr lang="ko-KR" altLang="en-US" sz="1200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맞춤형교육</a:t>
            </a:r>
            <a:endParaRPr lang="ko-KR" alt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 descr="간지 copy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6711950" y="6596063"/>
            <a:ext cx="2411413" cy="268287"/>
          </a:xfrm>
        </p:spPr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7857D36E-793D-458C-9EDF-A2029DFEEC7C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381000" y="304800"/>
            <a:ext cx="8458200" cy="579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1066800" y="6324600"/>
            <a:ext cx="19050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505200" y="6324600"/>
            <a:ext cx="28956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934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42D9A-E410-431A-90AF-1FD0C6A8BF9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6597650"/>
            <a:ext cx="9144000" cy="260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700808"/>
            <a:ext cx="9144000" cy="7095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master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0" y="-26988"/>
            <a:ext cx="9144000" cy="709613"/>
          </a:xfrm>
          <a:prstGeom prst="rect">
            <a:avLst/>
          </a:prstGeom>
        </p:spPr>
        <p:txBody>
          <a:bodyPr vert="horz" lIns="39600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925C104-B31A-42B3-8EA8-162D2E913CC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9" r:id="rId5"/>
  </p:sldLayoutIdLst>
  <p:hf sldNum="0"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b="1" kern="1200">
          <a:gradFill>
            <a:gsLst>
              <a:gs pos="0">
                <a:schemeClr val="bg1"/>
              </a:gs>
              <a:gs pos="92000">
                <a:schemeClr val="bg1">
                  <a:lumMod val="85000"/>
                </a:schemeClr>
              </a:gs>
            </a:gsLst>
            <a:lin ang="5400000" scaled="0"/>
          </a:gradFill>
          <a:latin typeface="+mn-ea"/>
          <a:ea typeface="+mn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kumimoji="0" lang="en-US" altLang="ko-KR" sz="2800" b="1" spc="-100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 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31"/>
          <p:cNvSpPr txBox="1">
            <a:spLocks noChangeArrowheads="1"/>
          </p:cNvSpPr>
          <p:nvPr/>
        </p:nvSpPr>
        <p:spPr bwMode="auto">
          <a:xfrm>
            <a:off x="467544" y="1052736"/>
            <a:ext cx="1548172" cy="270843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kern="0" noProof="0" dirty="0" err="1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개발모델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gray">
          <a:xfrm>
            <a:off x="399958" y="1383735"/>
            <a:ext cx="8208912" cy="1992524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31"/>
          <p:cNvSpPr txBox="1">
            <a:spLocks noChangeArrowheads="1"/>
          </p:cNvSpPr>
          <p:nvPr/>
        </p:nvSpPr>
        <p:spPr bwMode="auto">
          <a:xfrm>
            <a:off x="467544" y="3640708"/>
            <a:ext cx="1548172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업무분장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gray">
          <a:xfrm>
            <a:off x="467544" y="3928740"/>
            <a:ext cx="8208912" cy="2308572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498765"/>
              </p:ext>
            </p:extLst>
          </p:nvPr>
        </p:nvGraphicFramePr>
        <p:xfrm>
          <a:off x="539552" y="4010051"/>
          <a:ext cx="8064896" cy="2083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84">
                  <a:extLst>
                    <a:ext uri="{9D8B030D-6E8A-4147-A177-3AD203B41FA5}">
                      <a16:colId xmlns:a16="http://schemas.microsoft.com/office/drawing/2014/main" val="4235467208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749524993"/>
                    </a:ext>
                  </a:extLst>
                </a:gridCol>
              </a:tblGrid>
              <a:tr h="4631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담당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R="3594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R="35941" anchor="ctr"/>
                </a:tc>
                <a:extLst>
                  <a:ext uri="{0D108BD9-81ED-4DB2-BD59-A6C34878D82A}">
                    <a16:rowId xmlns:a16="http://schemas.microsoft.com/office/drawing/2014/main" val="2198152311"/>
                  </a:ext>
                </a:extLst>
              </a:tr>
              <a:tr h="4050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조영래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오정병</a:t>
                      </a:r>
                      <a:endParaRPr lang="ko-KR" altLang="en-US" sz="1400" dirty="0"/>
                    </a:p>
                  </a:txBody>
                  <a:tcPr marR="3594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개발모델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진행사항 관리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R="35941" anchor="ctr"/>
                </a:tc>
                <a:extLst>
                  <a:ext uri="{0D108BD9-81ED-4DB2-BD59-A6C34878D82A}">
                    <a16:rowId xmlns:a16="http://schemas.microsoft.com/office/drawing/2014/main" val="1188606616"/>
                  </a:ext>
                </a:extLst>
              </a:tr>
              <a:tr h="4050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/>
                        <a:t>임종보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err="1" smtClean="0"/>
                        <a:t>송형구</a:t>
                      </a:r>
                      <a:endParaRPr lang="ko-KR" altLang="en-US" sz="1400" dirty="0"/>
                    </a:p>
                  </a:txBody>
                  <a:tcPr marR="3594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1810" algn="l"/>
                          <a:tab pos="1023620" algn="l"/>
                          <a:tab pos="1536700" algn="l"/>
                          <a:tab pos="2048510" algn="l"/>
                          <a:tab pos="2560320" algn="l"/>
                          <a:tab pos="3072130" algn="l"/>
                          <a:tab pos="3583940" algn="l"/>
                          <a:tab pos="4097020" algn="l"/>
                          <a:tab pos="4608830" algn="l"/>
                          <a:tab pos="5120640" algn="l"/>
                          <a:tab pos="5632450" algn="l"/>
                          <a:tab pos="6144260" algn="l"/>
                          <a:tab pos="6657340" algn="l"/>
                          <a:tab pos="7169150" algn="l"/>
                          <a:tab pos="7680960" algn="l"/>
                          <a:tab pos="8192770" algn="l"/>
                          <a:tab pos="8704580" algn="l"/>
                          <a:tab pos="9217660" algn="l"/>
                          <a:tab pos="9729470" algn="l"/>
                          <a:tab pos="10241280" algn="l"/>
                          <a:tab pos="10753090" algn="l"/>
                          <a:tab pos="11264900" algn="l"/>
                          <a:tab pos="11777980" algn="l"/>
                          <a:tab pos="12289790" algn="l"/>
                          <a:tab pos="12801600" algn="l"/>
                          <a:tab pos="13313410" algn="l"/>
                          <a:tab pos="13825220" algn="l"/>
                          <a:tab pos="14338300" algn="l"/>
                          <a:tab pos="14850110" algn="l"/>
                          <a:tab pos="15361920" algn="l"/>
                          <a:tab pos="15873730" algn="l"/>
                          <a:tab pos="16385540" algn="l"/>
                        </a:tabLst>
                        <a:defRPr/>
                      </a:pPr>
                      <a:r>
                        <a:rPr lang="en-US" altLang="ko-KR" sz="1400" kern="0" spc="-2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R</a:t>
                      </a:r>
                      <a:r>
                        <a:rPr lang="en-US" altLang="ko-KR" sz="1400" kern="0" spc="-2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kern="0" spc="-20" baseline="0" dirty="0" err="1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분석툴을</a:t>
                      </a:r>
                      <a:r>
                        <a:rPr lang="ko-KR" altLang="en-US" sz="1400" kern="0" spc="-2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활용한 </a:t>
                      </a:r>
                      <a:r>
                        <a:rPr lang="ko-KR" altLang="en-US" sz="1400" kern="0" spc="-20" baseline="0" dirty="0" err="1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코딩작업</a:t>
                      </a:r>
                      <a:endParaRPr lang="ko-KR" altLang="en-US" sz="1400" kern="0" spc="-2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R="35941" anchor="ctr"/>
                </a:tc>
                <a:extLst>
                  <a:ext uri="{0D108BD9-81ED-4DB2-BD59-A6C34878D82A}">
                    <a16:rowId xmlns:a16="http://schemas.microsoft.com/office/drawing/2014/main" val="3964876621"/>
                  </a:ext>
                </a:extLst>
              </a:tr>
              <a:tr h="4050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 smtClean="0"/>
                        <a:t>윤철환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심민규</a:t>
                      </a:r>
                      <a:endParaRPr lang="ko-KR" altLang="en-US" sz="1400" dirty="0"/>
                    </a:p>
                  </a:txBody>
                  <a:tcPr marR="3594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1810" algn="l"/>
                          <a:tab pos="1023620" algn="l"/>
                          <a:tab pos="1536700" algn="l"/>
                          <a:tab pos="2048510" algn="l"/>
                          <a:tab pos="2560320" algn="l"/>
                          <a:tab pos="3072130" algn="l"/>
                          <a:tab pos="3583940" algn="l"/>
                          <a:tab pos="4097020" algn="l"/>
                          <a:tab pos="4608830" algn="l"/>
                          <a:tab pos="5120640" algn="l"/>
                          <a:tab pos="5632450" algn="l"/>
                          <a:tab pos="6144260" algn="l"/>
                          <a:tab pos="6657340" algn="l"/>
                          <a:tab pos="7169150" algn="l"/>
                          <a:tab pos="7680960" algn="l"/>
                          <a:tab pos="8192770" algn="l"/>
                          <a:tab pos="8704580" algn="l"/>
                          <a:tab pos="9217660" algn="l"/>
                          <a:tab pos="9729470" algn="l"/>
                          <a:tab pos="10241280" algn="l"/>
                          <a:tab pos="10753090" algn="l"/>
                          <a:tab pos="11264900" algn="l"/>
                          <a:tab pos="11777980" algn="l"/>
                          <a:tab pos="12289790" algn="l"/>
                          <a:tab pos="12801600" algn="l"/>
                          <a:tab pos="13313410" algn="l"/>
                          <a:tab pos="13825220" algn="l"/>
                          <a:tab pos="14338300" algn="l"/>
                          <a:tab pos="14850110" algn="l"/>
                          <a:tab pos="15361920" algn="l"/>
                          <a:tab pos="15873730" algn="l"/>
                          <a:tab pos="16385540" algn="l"/>
                        </a:tabLst>
                      </a:pPr>
                      <a:r>
                        <a:rPr lang="ko-KR" altLang="en-US" sz="1400" kern="0" spc="-2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각 개발 모델에 대한 데이터 수집</a:t>
                      </a:r>
                      <a:endParaRPr lang="ko-KR" altLang="en-US" sz="1400" kern="0" spc="-2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R="35941" anchor="ctr"/>
                </a:tc>
                <a:extLst>
                  <a:ext uri="{0D108BD9-81ED-4DB2-BD59-A6C34878D82A}">
                    <a16:rowId xmlns:a16="http://schemas.microsoft.com/office/drawing/2014/main" val="2194486451"/>
                  </a:ext>
                </a:extLst>
              </a:tr>
              <a:tr h="4050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조영희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err="1" smtClean="0"/>
                        <a:t>권상현</a:t>
                      </a:r>
                      <a:endParaRPr lang="ko-KR" altLang="en-US" sz="1400" dirty="0"/>
                    </a:p>
                  </a:txBody>
                  <a:tcPr marR="3594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1810" algn="l"/>
                          <a:tab pos="1023620" algn="l"/>
                          <a:tab pos="1536700" algn="l"/>
                          <a:tab pos="2048510" algn="l"/>
                          <a:tab pos="2560320" algn="l"/>
                          <a:tab pos="3072130" algn="l"/>
                          <a:tab pos="3583940" algn="l"/>
                          <a:tab pos="4097020" algn="l"/>
                          <a:tab pos="4608830" algn="l"/>
                          <a:tab pos="5120640" algn="l"/>
                          <a:tab pos="5632450" algn="l"/>
                          <a:tab pos="6144260" algn="l"/>
                          <a:tab pos="6657340" algn="l"/>
                          <a:tab pos="7169150" algn="l"/>
                          <a:tab pos="7680960" algn="l"/>
                          <a:tab pos="8192770" algn="l"/>
                          <a:tab pos="8704580" algn="l"/>
                          <a:tab pos="9217660" algn="l"/>
                          <a:tab pos="9729470" algn="l"/>
                          <a:tab pos="10241280" algn="l"/>
                          <a:tab pos="10753090" algn="l"/>
                          <a:tab pos="11264900" algn="l"/>
                          <a:tab pos="11777980" algn="l"/>
                          <a:tab pos="12289790" algn="l"/>
                          <a:tab pos="12801600" algn="l"/>
                          <a:tab pos="13313410" algn="l"/>
                          <a:tab pos="13825220" algn="l"/>
                          <a:tab pos="14338300" algn="l"/>
                          <a:tab pos="14850110" algn="l"/>
                          <a:tab pos="15361920" algn="l"/>
                          <a:tab pos="15873730" algn="l"/>
                          <a:tab pos="16385540" algn="l"/>
                        </a:tabLst>
                      </a:pPr>
                      <a:r>
                        <a:rPr lang="ko-KR" altLang="en-US" sz="1400" kern="0" spc="-2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학습조직 결과물 보고서 작성</a:t>
                      </a:r>
                      <a:endParaRPr lang="ko-KR" altLang="en-US" sz="1400" kern="0" spc="-2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R="35941" anchor="ctr"/>
                </a:tc>
                <a:extLst>
                  <a:ext uri="{0D108BD9-81ED-4DB2-BD59-A6C34878D82A}">
                    <a16:rowId xmlns:a16="http://schemas.microsoft.com/office/drawing/2014/main" val="2910023886"/>
                  </a:ext>
                </a:extLst>
              </a:tr>
            </a:tbl>
          </a:graphicData>
        </a:graphic>
      </p:graphicFrame>
      <p:sp>
        <p:nvSpPr>
          <p:cNvPr id="11" name="모서리가 둥근 직사각형 10"/>
          <p:cNvSpPr/>
          <p:nvPr/>
        </p:nvSpPr>
        <p:spPr>
          <a:xfrm>
            <a:off x="107504" y="868983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 dirty="0">
              <a:solidFill>
                <a:prstClr val="black"/>
              </a:solidFill>
              <a:latin typeface="+mn-lt"/>
              <a:ea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55576" y="2464862"/>
            <a:ext cx="6946506" cy="795755"/>
            <a:chOff x="721838" y="1586350"/>
            <a:chExt cx="6946506" cy="795755"/>
          </a:xfrm>
        </p:grpSpPr>
        <p:pic>
          <p:nvPicPr>
            <p:cNvPr id="12" name="Picture 20" descr="\\50.50.50.24\works\2016\201260616_대보\아이콘\f-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838" y="1632195"/>
              <a:ext cx="208024" cy="192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947741" y="1586350"/>
              <a:ext cx="59009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latin typeface="+mj-ea"/>
                  <a:ea typeface="+mj-ea"/>
                </a:rPr>
                <a:t>전기요금 </a:t>
              </a:r>
              <a:r>
                <a:rPr lang="ko-KR" altLang="en-US" sz="1600" b="1" dirty="0" err="1" smtClean="0">
                  <a:latin typeface="+mj-ea"/>
                  <a:ea typeface="+mj-ea"/>
                </a:rPr>
                <a:t>미수금액과</a:t>
              </a:r>
              <a:r>
                <a:rPr lang="ko-KR" altLang="en-US" sz="1600" b="1" dirty="0" smtClean="0">
                  <a:latin typeface="+mj-ea"/>
                  <a:ea typeface="+mj-ea"/>
                </a:rPr>
                <a:t> 경기종합지수 상관관계 분석</a:t>
              </a:r>
              <a:r>
                <a:rPr lang="en-US" altLang="ko-KR" sz="1600" b="1" dirty="0" smtClean="0">
                  <a:latin typeface="+mj-ea"/>
                  <a:ea typeface="+mj-ea"/>
                </a:rPr>
                <a:t>(10 ~ 11</a:t>
              </a:r>
              <a:r>
                <a:rPr lang="ko-KR" altLang="en-US" sz="1600" b="1" dirty="0" smtClean="0">
                  <a:latin typeface="+mj-ea"/>
                  <a:ea typeface="+mj-ea"/>
                </a:rPr>
                <a:t>월</a:t>
              </a:r>
              <a:r>
                <a:rPr lang="en-US" altLang="ko-KR" sz="1600" b="1" dirty="0" smtClean="0">
                  <a:latin typeface="+mj-ea"/>
                  <a:ea typeface="+mj-ea"/>
                </a:rPr>
                <a:t>)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44668" y="1920440"/>
              <a:ext cx="68236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Blip>
                  <a:blip r:embed="rId3"/>
                </a:buBlip>
                <a:defRPr/>
              </a:pPr>
              <a:r>
                <a:rPr lang="ko-KR" altLang="en-US" sz="1600" b="1" dirty="0" smtClean="0">
                  <a:latin typeface="+mn-ea"/>
                  <a:ea typeface="맑은 고딕" panose="020B0503020000020004" pitchFamily="50" charset="-127"/>
                </a:rPr>
                <a:t> </a:t>
              </a:r>
              <a:r>
                <a:rPr lang="ko-KR" altLang="en-US" sz="1600" b="1" dirty="0" err="1" smtClean="0">
                  <a:latin typeface="+mn-ea"/>
                  <a:ea typeface="맑은 고딕" panose="020B0503020000020004" pitchFamily="50" charset="-127"/>
                </a:rPr>
                <a:t>계약종별</a:t>
              </a:r>
              <a:r>
                <a:rPr lang="ko-KR" altLang="en-US" sz="1600" b="1" dirty="0" smtClean="0">
                  <a:latin typeface="+mn-ea"/>
                  <a:ea typeface="맑은 고딕" panose="020B0503020000020004" pitchFamily="50" charset="-127"/>
                </a:rPr>
                <a:t> </a:t>
              </a:r>
              <a:r>
                <a:rPr lang="ko-KR" altLang="en-US" sz="1600" b="1" dirty="0" err="1" smtClean="0">
                  <a:latin typeface="+mn-ea"/>
                  <a:ea typeface="맑은 고딕" panose="020B0503020000020004" pitchFamily="50" charset="-127"/>
                </a:rPr>
                <a:t>미수금액과</a:t>
              </a:r>
              <a:r>
                <a:rPr lang="ko-KR" altLang="en-US" sz="1600" b="1" dirty="0" smtClean="0">
                  <a:latin typeface="+mn-ea"/>
                  <a:ea typeface="맑은 고딕" panose="020B0503020000020004" pitchFamily="50" charset="-127"/>
                </a:rPr>
                <a:t> 경기종합지수를 분석하여 경영환경에 반영</a:t>
              </a:r>
              <a:endParaRPr lang="en-US" altLang="ko-KR" sz="1600" b="1" dirty="0" smtClean="0">
                <a:latin typeface="+mn-ea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21838" y="1537274"/>
            <a:ext cx="6946506" cy="795755"/>
            <a:chOff x="721838" y="1586350"/>
            <a:chExt cx="6946506" cy="795755"/>
          </a:xfrm>
        </p:grpSpPr>
        <p:pic>
          <p:nvPicPr>
            <p:cNvPr id="16" name="Picture 20" descr="\\50.50.50.24\works\2016\201260616_대보\아이콘\f-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838" y="1632195"/>
              <a:ext cx="208024" cy="192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947741" y="1586350"/>
              <a:ext cx="30572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latin typeface="+mj-ea"/>
                  <a:ea typeface="+mj-ea"/>
                </a:rPr>
                <a:t>고객시설부담금 유형 판단</a:t>
              </a:r>
              <a:r>
                <a:rPr lang="en-US" altLang="ko-KR" sz="1600" b="1" dirty="0" smtClean="0">
                  <a:latin typeface="+mj-ea"/>
                  <a:ea typeface="+mj-ea"/>
                </a:rPr>
                <a:t>(9</a:t>
              </a:r>
              <a:r>
                <a:rPr lang="ko-KR" altLang="en-US" sz="1600" b="1" dirty="0" smtClean="0">
                  <a:latin typeface="+mj-ea"/>
                  <a:ea typeface="+mj-ea"/>
                </a:rPr>
                <a:t>월</a:t>
              </a:r>
              <a:r>
                <a:rPr lang="en-US" altLang="ko-KR" sz="1600" b="1" dirty="0" smtClean="0">
                  <a:latin typeface="+mj-ea"/>
                  <a:ea typeface="+mj-ea"/>
                </a:rPr>
                <a:t>)</a:t>
              </a:r>
              <a:endParaRPr lang="en-US" altLang="ko-KR" sz="1600" b="1" dirty="0">
                <a:latin typeface="+mj-ea"/>
                <a:ea typeface="+mj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4668" y="1920440"/>
              <a:ext cx="68236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Blip>
                  <a:blip r:embed="rId3"/>
                </a:buBlip>
                <a:defRPr/>
              </a:pPr>
              <a:r>
                <a:rPr lang="ko-KR" altLang="en-US" sz="1600" b="1" dirty="0" smtClean="0">
                  <a:latin typeface="+mn-ea"/>
                  <a:ea typeface="맑은 고딕" panose="020B0503020000020004" pitchFamily="50" charset="-127"/>
                </a:rPr>
                <a:t> </a:t>
              </a:r>
              <a:r>
                <a:rPr lang="ko-KR" altLang="en-US" sz="1600" b="1" dirty="0" err="1" smtClean="0">
                  <a:latin typeface="+mn-ea"/>
                  <a:ea typeface="맑은 고딕" panose="020B0503020000020004" pitchFamily="50" charset="-127"/>
                </a:rPr>
                <a:t>시설부담금</a:t>
              </a:r>
              <a:r>
                <a:rPr lang="ko-KR" altLang="en-US" sz="1600" b="1" dirty="0" smtClean="0">
                  <a:latin typeface="+mn-ea"/>
                  <a:ea typeface="맑은 고딕" panose="020B0503020000020004" pitchFamily="50" charset="-127"/>
                </a:rPr>
                <a:t> 유형</a:t>
              </a:r>
              <a:r>
                <a:rPr lang="en-US" altLang="ko-KR" sz="1600" b="1" dirty="0" smtClean="0">
                  <a:latin typeface="+mn-ea"/>
                  <a:ea typeface="맑은 고딕" panose="020B0503020000020004" pitchFamily="50" charset="-127"/>
                </a:rPr>
                <a:t>(3</a:t>
              </a:r>
              <a:r>
                <a:rPr lang="ko-KR" altLang="en-US" sz="1600" b="1" dirty="0" smtClean="0">
                  <a:latin typeface="+mn-ea"/>
                  <a:ea typeface="맑은 고딕" panose="020B0503020000020004" pitchFamily="50" charset="-127"/>
                </a:rPr>
                <a:t>종류</a:t>
              </a:r>
              <a:r>
                <a:rPr lang="en-US" altLang="ko-KR" sz="1600" b="1" dirty="0" smtClean="0">
                  <a:latin typeface="+mn-ea"/>
                  <a:ea typeface="맑은 고딕" panose="020B0503020000020004" pitchFamily="50" charset="-127"/>
                </a:rPr>
                <a:t>)</a:t>
              </a:r>
              <a:r>
                <a:rPr lang="ko-KR" altLang="en-US" sz="1600" b="1" dirty="0" smtClean="0">
                  <a:latin typeface="+mn-ea"/>
                  <a:ea typeface="맑은 고딕" panose="020B0503020000020004" pitchFamily="50" charset="-127"/>
                </a:rPr>
                <a:t>의 정확한 정보제공을 통한 </a:t>
              </a:r>
              <a:r>
                <a:rPr lang="ko-KR" altLang="en-US" sz="1600" b="1" dirty="0" err="1" smtClean="0">
                  <a:latin typeface="+mn-ea"/>
                  <a:ea typeface="맑은 고딕" panose="020B0503020000020004" pitchFamily="50" charset="-127"/>
                </a:rPr>
                <a:t>인적오류</a:t>
              </a:r>
              <a:r>
                <a:rPr lang="ko-KR" altLang="en-US" sz="1600" b="1" dirty="0" smtClean="0">
                  <a:latin typeface="+mn-ea"/>
                  <a:ea typeface="맑은 고딕" panose="020B0503020000020004" pitchFamily="50" charset="-127"/>
                </a:rPr>
                <a:t> 예방</a:t>
              </a:r>
              <a:endParaRPr lang="en-US" altLang="ko-KR" sz="1600" b="1" dirty="0" smtClean="0">
                <a:latin typeface="+mn-ea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700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334503" y="1276194"/>
            <a:ext cx="8424936" cy="5328592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36712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323528" y="980728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0" descr="\\50.50.50.24\works\2016\201260616_대보\아이콘\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" y="1453058"/>
            <a:ext cx="208024" cy="1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80565" y="1381050"/>
            <a:ext cx="258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+mj-ea"/>
                <a:ea typeface="+mj-ea"/>
              </a:rPr>
              <a:t>고객시설부담금 유형 판단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4662" y="1556792"/>
            <a:ext cx="730171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3.  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분석 모형 생성</a:t>
            </a:r>
            <a:endParaRPr lang="en-US" altLang="ko-KR" sz="14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훈련용 데이터로 랜덤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포레스트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모형 생성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평균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오류율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9.61%)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170433"/>
              </p:ext>
            </p:extLst>
          </p:nvPr>
        </p:nvGraphicFramePr>
        <p:xfrm>
          <a:off x="467544" y="2276872"/>
          <a:ext cx="4680520" cy="1913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0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1913562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375590"/>
            <a:ext cx="4429743" cy="1755773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46670"/>
              </p:ext>
            </p:extLst>
          </p:nvPr>
        </p:nvGraphicFramePr>
        <p:xfrm>
          <a:off x="5262835" y="2276872"/>
          <a:ext cx="3413621" cy="1913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3621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1913562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420" y="2434946"/>
            <a:ext cx="3198952" cy="1667053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993141"/>
              </p:ext>
            </p:extLst>
          </p:nvPr>
        </p:nvGraphicFramePr>
        <p:xfrm>
          <a:off x="467544" y="4289152"/>
          <a:ext cx="8208912" cy="2236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8912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2236192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65" y="4520362"/>
            <a:ext cx="7390108" cy="185905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283968" y="5589240"/>
            <a:ext cx="757335" cy="324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5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467544" y="1276194"/>
            <a:ext cx="8424936" cy="5328592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36712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323528" y="980728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0" descr="\\50.50.50.24\works\2016\201260616_대보\아이콘\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" y="1453058"/>
            <a:ext cx="208024" cy="1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80565" y="1381050"/>
            <a:ext cx="258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+mj-ea"/>
                <a:ea typeface="+mj-ea"/>
              </a:rPr>
              <a:t>고객시설부담금 유형 판단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33111" y="1653391"/>
            <a:ext cx="730171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latin typeface="+mn-ea"/>
                <a:ea typeface="맑은 고딕" panose="020B0503020000020004" pitchFamily="50" charset="-127"/>
              </a:rPr>
              <a:t>4</a:t>
            </a: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.  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모형 검증 및 평가</a:t>
            </a:r>
            <a:endParaRPr lang="en-US" altLang="ko-KR" sz="14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테스트용 데이터로 랜덤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포레스트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머신러닝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성능 검증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세부 정확도 확인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710766"/>
              </p:ext>
            </p:extLst>
          </p:nvPr>
        </p:nvGraphicFramePr>
        <p:xfrm>
          <a:off x="683568" y="2348880"/>
          <a:ext cx="5904656" cy="230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656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230425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4" y="2508705"/>
            <a:ext cx="5658640" cy="10383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99" y="3795917"/>
            <a:ext cx="2505425" cy="74305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3568" y="4849783"/>
            <a:ext cx="76328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5"/>
              <a:defRPr/>
            </a:pP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결과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약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90%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정확도로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시설부담금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유형을 분류</a:t>
            </a: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이상치 데이터를 제거하고 더 나은 분류 알고리즘을 활용한다면 업무 적용가능성이 높아질 것</a:t>
            </a: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727113" y="3795917"/>
            <a:ext cx="757335" cy="7430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55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323527" y="1484783"/>
            <a:ext cx="8208913" cy="5137685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68983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467544" y="1268760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0" descr="\\50.50.50.24\works\2016\201260616_대보\아이콘\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" y="1844824"/>
            <a:ext cx="208024" cy="1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80565" y="1772816"/>
            <a:ext cx="4782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+mj-ea"/>
                <a:ea typeface="+mj-ea"/>
              </a:rPr>
              <a:t>전기요금 </a:t>
            </a:r>
            <a:r>
              <a:rPr lang="ko-KR" altLang="en-US" sz="1600" b="1" dirty="0" err="1" smtClean="0">
                <a:latin typeface="+mj-ea"/>
                <a:ea typeface="+mj-ea"/>
              </a:rPr>
              <a:t>미수금액과</a:t>
            </a:r>
            <a:r>
              <a:rPr lang="ko-KR" altLang="en-US" sz="1600" b="1" dirty="0" smtClean="0">
                <a:latin typeface="+mj-ea"/>
                <a:ea typeface="+mj-ea"/>
              </a:rPr>
              <a:t> 경기종합지수 상관관계 분석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4662" y="2029197"/>
            <a:ext cx="7589746" cy="2469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1. 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비즈니스 목표 설정</a:t>
            </a:r>
            <a:endParaRPr lang="en-US" altLang="ko-KR" sz="14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분석 목표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: </a:t>
            </a:r>
            <a:r>
              <a:rPr lang="ko-KR" altLang="en-US" sz="1300" dirty="0" smtClean="0">
                <a:latin typeface="+mn-ea"/>
                <a:ea typeface="맑은 고딕" panose="020B0503020000020004" pitchFamily="50" charset="-127"/>
              </a:rPr>
              <a:t>전기요금 </a:t>
            </a:r>
            <a:r>
              <a:rPr lang="ko-KR" altLang="en-US" sz="1300" dirty="0" err="1" smtClean="0">
                <a:latin typeface="+mn-ea"/>
                <a:ea typeface="맑은 고딕" panose="020B0503020000020004" pitchFamily="50" charset="-127"/>
              </a:rPr>
              <a:t>미수금액과</a:t>
            </a:r>
            <a:r>
              <a:rPr lang="ko-KR" altLang="en-US" sz="1300" dirty="0" smtClean="0">
                <a:latin typeface="+mn-ea"/>
                <a:ea typeface="맑은 고딕" panose="020B0503020000020004" pitchFamily="50" charset="-127"/>
              </a:rPr>
              <a:t> 경기종합지수의 상관관계를 통해 경기동향을 사전에 파악하여 </a:t>
            </a:r>
            <a:endParaRPr lang="en-US" altLang="ko-KR" sz="1300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+mn-ea"/>
                <a:ea typeface="맑은 고딕" panose="020B0503020000020004" pitchFamily="50" charset="-127"/>
              </a:rPr>
              <a:t>                   </a:t>
            </a:r>
            <a:r>
              <a:rPr lang="ko-KR" altLang="en-US" sz="1300" dirty="0" smtClean="0">
                <a:latin typeface="+mn-ea"/>
                <a:ea typeface="맑은 고딕" panose="020B0503020000020004" pitchFamily="50" charset="-127"/>
              </a:rPr>
              <a:t>경영환경 설정 지원</a:t>
            </a:r>
            <a:endParaRPr lang="en-US" altLang="ko-KR" sz="1300" dirty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300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경기종합지수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: </a:t>
            </a:r>
            <a:r>
              <a:rPr lang="ko-KR" altLang="en-US" sz="1300" dirty="0" err="1" smtClean="0">
                <a:latin typeface="+mn-ea"/>
                <a:ea typeface="맑은 고딕" panose="020B0503020000020004" pitchFamily="50" charset="-127"/>
              </a:rPr>
              <a:t>경제부문별</a:t>
            </a:r>
            <a:r>
              <a:rPr lang="en-US" altLang="ko-KR" sz="1300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300" dirty="0" smtClean="0">
                <a:latin typeface="+mn-ea"/>
                <a:ea typeface="맑은 고딕" panose="020B0503020000020004" pitchFamily="50" charset="-127"/>
              </a:rPr>
              <a:t>생산</a:t>
            </a:r>
            <a:r>
              <a:rPr lang="en-US" altLang="ko-KR" sz="1300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+mn-ea"/>
                <a:ea typeface="맑은 고딕" panose="020B0503020000020004" pitchFamily="50" charset="-127"/>
              </a:rPr>
              <a:t>투자</a:t>
            </a:r>
            <a:r>
              <a:rPr lang="en-US" altLang="ko-KR" sz="1300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+mn-ea"/>
                <a:ea typeface="맑은 고딕" panose="020B0503020000020004" pitchFamily="50" charset="-127"/>
              </a:rPr>
              <a:t>고용</a:t>
            </a:r>
            <a:r>
              <a:rPr lang="en-US" altLang="ko-KR" sz="1300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+mn-ea"/>
                <a:ea typeface="맑은 고딕" panose="020B0503020000020004" pitchFamily="50" charset="-127"/>
              </a:rPr>
              <a:t>소비 등</a:t>
            </a:r>
            <a:r>
              <a:rPr lang="en-US" altLang="ko-KR" sz="1300" dirty="0" smtClean="0">
                <a:latin typeface="+mn-ea"/>
                <a:ea typeface="맑은 고딕" panose="020B0503020000020004" pitchFamily="50" charset="-127"/>
              </a:rPr>
              <a:t>) </a:t>
            </a:r>
            <a:r>
              <a:rPr lang="ko-KR" altLang="en-US" sz="1300" dirty="0" smtClean="0">
                <a:latin typeface="+mn-ea"/>
                <a:ea typeface="맑은 고딕" panose="020B0503020000020004" pitchFamily="50" charset="-127"/>
              </a:rPr>
              <a:t>주요 경제지표를 선정하여 이 지표들의       </a:t>
            </a:r>
            <a:endParaRPr lang="en-US" altLang="ko-KR" sz="1300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latin typeface="+mn-ea"/>
                <a:ea typeface="맑은 고딕" panose="020B0503020000020004" pitchFamily="50" charset="-127"/>
              </a:rPr>
              <a:t>                      </a:t>
            </a:r>
            <a:r>
              <a:rPr lang="ko-KR" altLang="en-US" sz="1300" dirty="0" smtClean="0">
                <a:latin typeface="+mn-ea"/>
                <a:ea typeface="맑은 고딕" panose="020B0503020000020004" pitchFamily="50" charset="-127"/>
              </a:rPr>
              <a:t>전월대비 변동률을 합산하여 작성</a:t>
            </a:r>
            <a:endParaRPr lang="en-US" altLang="ko-KR" sz="1300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 smtClean="0">
                <a:latin typeface="+mn-ea"/>
                <a:ea typeface="맑은 고딕" panose="020B0503020000020004" pitchFamily="50" charset="-127"/>
              </a:rPr>
              <a:t>                          1) </a:t>
            </a:r>
            <a:r>
              <a:rPr lang="ko-KR" altLang="en-US" sz="1200" dirty="0" smtClean="0">
                <a:latin typeface="+mn-ea"/>
                <a:ea typeface="맑은 고딕" panose="020B0503020000020004" pitchFamily="50" charset="-127"/>
              </a:rPr>
              <a:t>선행종합지수 </a:t>
            </a:r>
            <a:r>
              <a:rPr lang="en-US" altLang="ko-KR" sz="1200" dirty="0" smtClean="0">
                <a:latin typeface="+mn-ea"/>
                <a:ea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latin typeface="+mn-ea"/>
                <a:ea typeface="맑은 고딕" panose="020B0503020000020004" pitchFamily="50" charset="-127"/>
              </a:rPr>
              <a:t>앞으로의 경기동향 예측</a:t>
            </a:r>
            <a:r>
              <a:rPr lang="en-US" altLang="ko-KR" sz="1200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+mn-ea"/>
                <a:ea typeface="맑은 고딕" panose="020B0503020000020004" pitchFamily="50" charset="-127"/>
              </a:rPr>
              <a:t>구인구직</a:t>
            </a:r>
            <a:r>
              <a:rPr lang="en-US" altLang="ko-KR" sz="1200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200" dirty="0" err="1" smtClean="0">
                <a:latin typeface="+mn-ea"/>
                <a:ea typeface="맑은 고딕" panose="020B0503020000020004" pitchFamily="50" charset="-127"/>
              </a:rPr>
              <a:t>재고순환</a:t>
            </a:r>
            <a:r>
              <a:rPr lang="en-US" altLang="ko-KR" sz="1200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+mn-ea"/>
                <a:ea typeface="맑은 고딕" panose="020B0503020000020004" pitchFamily="50" charset="-127"/>
              </a:rPr>
              <a:t>건설수주 등</a:t>
            </a:r>
            <a:r>
              <a:rPr lang="en-US" altLang="ko-KR" sz="1200" dirty="0" smtClean="0">
                <a:latin typeface="+mn-ea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+mn-ea"/>
                <a:ea typeface="맑은 고딕" panose="020B0503020000020004" pitchFamily="50" charset="-127"/>
              </a:rPr>
              <a:t>                         2) </a:t>
            </a:r>
            <a:r>
              <a:rPr lang="ko-KR" altLang="en-US" sz="1200" dirty="0" smtClean="0">
                <a:latin typeface="+mn-ea"/>
                <a:ea typeface="맑은 고딕" panose="020B0503020000020004" pitchFamily="50" charset="-127"/>
              </a:rPr>
              <a:t>동행종합지수 </a:t>
            </a:r>
            <a:r>
              <a:rPr lang="en-US" altLang="ko-KR" sz="1200" dirty="0" smtClean="0">
                <a:latin typeface="+mn-ea"/>
                <a:ea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latin typeface="+mn-ea"/>
                <a:ea typeface="맑은 고딕" panose="020B0503020000020004" pitchFamily="50" charset="-127"/>
              </a:rPr>
              <a:t>현재 </a:t>
            </a:r>
            <a:r>
              <a:rPr lang="ko-KR" altLang="en-US" sz="1200" dirty="0" err="1" smtClean="0">
                <a:latin typeface="+mn-ea"/>
                <a:ea typeface="맑은 고딕" panose="020B0503020000020004" pitchFamily="50" charset="-127"/>
              </a:rPr>
              <a:t>경기상태</a:t>
            </a:r>
            <a:r>
              <a:rPr lang="ko-KR" altLang="en-US" sz="1200" dirty="0" smtClean="0">
                <a:latin typeface="+mn-ea"/>
                <a:ea typeface="맑은 고딕" panose="020B0503020000020004" pitchFamily="50" charset="-127"/>
              </a:rPr>
              <a:t> 표시</a:t>
            </a:r>
            <a:r>
              <a:rPr lang="en-US" altLang="ko-KR" sz="1200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+mn-ea"/>
                <a:ea typeface="맑은 고딕" panose="020B0503020000020004" pitchFamily="50" charset="-127"/>
              </a:rPr>
              <a:t>광공업 생산</a:t>
            </a:r>
            <a:r>
              <a:rPr lang="en-US" altLang="ko-KR" sz="1200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+mn-ea"/>
                <a:ea typeface="맑은 고딕" panose="020B0503020000020004" pitchFamily="50" charset="-127"/>
              </a:rPr>
              <a:t>소매판매 등</a:t>
            </a:r>
            <a:r>
              <a:rPr lang="en-US" altLang="ko-KR" sz="1200" dirty="0" smtClean="0">
                <a:latin typeface="+mn-ea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6701" y="4383395"/>
            <a:ext cx="7301714" cy="2239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4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2. 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데이터 준비 및 파악</a:t>
            </a:r>
            <a:endParaRPr lang="en-US" altLang="ko-KR" sz="14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종속변수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결과변수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) : </a:t>
            </a:r>
            <a:r>
              <a:rPr lang="ko-KR" altLang="en-US" sz="1300" dirty="0" smtClean="0">
                <a:latin typeface="+mn-ea"/>
                <a:ea typeface="맑은 고딕" panose="020B0503020000020004" pitchFamily="50" charset="-127"/>
              </a:rPr>
              <a:t>경기종합지수</a:t>
            </a:r>
            <a:endParaRPr lang="en-US" altLang="ko-KR" sz="1300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독립변수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설명변수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) : </a:t>
            </a:r>
            <a:r>
              <a:rPr lang="ko-KR" altLang="en-US" sz="1300" dirty="0" err="1" smtClean="0">
                <a:latin typeface="+mn-ea"/>
                <a:ea typeface="맑은 고딕" panose="020B0503020000020004" pitchFamily="50" charset="-127"/>
              </a:rPr>
              <a:t>계약종별</a:t>
            </a:r>
            <a:r>
              <a:rPr lang="en-US" altLang="ko-KR" sz="1300" dirty="0" smtClean="0">
                <a:latin typeface="+mn-ea"/>
                <a:ea typeface="맑은 고딕" panose="020B0503020000020004" pitchFamily="50" charset="-127"/>
              </a:rPr>
              <a:t>/</a:t>
            </a:r>
            <a:r>
              <a:rPr lang="ko-KR" altLang="en-US" sz="1300" dirty="0" smtClean="0">
                <a:latin typeface="+mn-ea"/>
                <a:ea typeface="맑은 고딕" panose="020B0503020000020004" pitchFamily="50" charset="-127"/>
              </a:rPr>
              <a:t>기간별 </a:t>
            </a:r>
            <a:r>
              <a:rPr lang="ko-KR" altLang="en-US" sz="1300" dirty="0" err="1" smtClean="0">
                <a:latin typeface="+mn-ea"/>
                <a:ea typeface="맑은 고딕" panose="020B0503020000020004" pitchFamily="50" charset="-127"/>
              </a:rPr>
              <a:t>미수금액</a:t>
            </a:r>
            <a:endParaRPr lang="en-US" altLang="ko-KR" sz="1300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추출대상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</a:t>
            </a:r>
            <a:endParaRPr lang="en-US" altLang="ko-KR" sz="1300" b="1" dirty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   </a:t>
            </a:r>
            <a:r>
              <a:rPr lang="en-US" altLang="ko-KR" sz="1300" dirty="0" smtClean="0">
                <a:latin typeface="+mn-ea"/>
                <a:ea typeface="맑은 고딕" panose="020B0503020000020004" pitchFamily="50" charset="-127"/>
              </a:rPr>
              <a:t>2017</a:t>
            </a:r>
            <a:r>
              <a:rPr lang="ko-KR" altLang="en-US" sz="1300" dirty="0" smtClean="0">
                <a:latin typeface="+mn-ea"/>
                <a:ea typeface="맑은 고딕" panose="020B0503020000020004" pitchFamily="50" charset="-127"/>
              </a:rPr>
              <a:t>년 </a:t>
            </a:r>
            <a:r>
              <a:rPr lang="en-US" altLang="ko-KR" sz="1300" dirty="0" smtClean="0">
                <a:latin typeface="+mn-ea"/>
                <a:ea typeface="맑은 고딕" panose="020B0503020000020004" pitchFamily="50" charset="-127"/>
              </a:rPr>
              <a:t>1</a:t>
            </a:r>
            <a:r>
              <a:rPr lang="ko-KR" altLang="en-US" sz="1300" dirty="0" smtClean="0">
                <a:latin typeface="+mn-ea"/>
                <a:ea typeface="맑은 고딕" panose="020B0503020000020004" pitchFamily="50" charset="-127"/>
              </a:rPr>
              <a:t>월 </a:t>
            </a:r>
            <a:r>
              <a:rPr lang="en-US" altLang="ko-KR" sz="1300" dirty="0" smtClean="0">
                <a:latin typeface="+mn-ea"/>
                <a:ea typeface="맑은 고딕" panose="020B0503020000020004" pitchFamily="50" charset="-127"/>
              </a:rPr>
              <a:t>~ 2019</a:t>
            </a:r>
            <a:r>
              <a:rPr lang="ko-KR" altLang="en-US" sz="1300" dirty="0" smtClean="0">
                <a:latin typeface="+mn-ea"/>
                <a:ea typeface="맑은 고딕" panose="020B0503020000020004" pitchFamily="50" charset="-127"/>
              </a:rPr>
              <a:t>년 </a:t>
            </a:r>
            <a:r>
              <a:rPr lang="en-US" altLang="ko-KR" sz="1300" dirty="0" smtClean="0">
                <a:latin typeface="+mn-ea"/>
                <a:ea typeface="맑은 고딕" panose="020B0503020000020004" pitchFamily="50" charset="-127"/>
              </a:rPr>
              <a:t>10</a:t>
            </a:r>
            <a:r>
              <a:rPr lang="ko-KR" altLang="en-US" sz="1300" dirty="0" smtClean="0">
                <a:latin typeface="+mn-ea"/>
                <a:ea typeface="맑은 고딕" panose="020B0503020000020004" pitchFamily="50" charset="-127"/>
              </a:rPr>
              <a:t>월 선행종합지수 </a:t>
            </a:r>
            <a:r>
              <a:rPr lang="ko-KR" altLang="en-US" sz="1300" dirty="0" err="1" smtClean="0">
                <a:latin typeface="+mn-ea"/>
                <a:ea typeface="맑은 고딕" panose="020B0503020000020004" pitchFamily="50" charset="-127"/>
              </a:rPr>
              <a:t>변동치</a:t>
            </a:r>
            <a:r>
              <a:rPr lang="en-US" altLang="ko-KR" sz="1300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+mn-ea"/>
                <a:ea typeface="맑은 고딕" panose="020B0503020000020004" pitchFamily="50" charset="-127"/>
              </a:rPr>
              <a:t>동행종합지수 </a:t>
            </a:r>
            <a:r>
              <a:rPr lang="ko-KR" altLang="en-US" sz="1300" dirty="0" err="1" smtClean="0">
                <a:latin typeface="+mn-ea"/>
                <a:ea typeface="맑은 고딕" panose="020B0503020000020004" pitchFamily="50" charset="-127"/>
              </a:rPr>
              <a:t>변동치</a:t>
            </a:r>
            <a:r>
              <a:rPr lang="en-US" altLang="ko-KR" sz="1300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300" dirty="0" smtClean="0">
                <a:latin typeface="+mn-ea"/>
                <a:ea typeface="맑은 고딕" panose="020B0503020000020004" pitchFamily="50" charset="-127"/>
              </a:rPr>
              <a:t>코스피 지수</a:t>
            </a:r>
            <a:endParaRPr lang="en-US" altLang="ko-KR" sz="1300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dirty="0" smtClean="0">
                <a:latin typeface="+mn-ea"/>
                <a:ea typeface="맑은 고딕" panose="020B0503020000020004" pitchFamily="50" charset="-127"/>
              </a:rPr>
              <a:t>     </a:t>
            </a:r>
            <a:r>
              <a:rPr lang="en-US" altLang="ko-KR" sz="1300" dirty="0">
                <a:latin typeface="+mn-ea"/>
                <a:ea typeface="맑은 고딕" panose="020B0503020000020004" pitchFamily="50" charset="-127"/>
              </a:rPr>
              <a:t>2017</a:t>
            </a:r>
            <a:r>
              <a:rPr lang="ko-KR" altLang="en-US" sz="1300" dirty="0">
                <a:latin typeface="+mn-ea"/>
                <a:ea typeface="맑은 고딕" panose="020B0503020000020004" pitchFamily="50" charset="-127"/>
              </a:rPr>
              <a:t>년 </a:t>
            </a:r>
            <a:r>
              <a:rPr lang="en-US" altLang="ko-KR" sz="1300" dirty="0">
                <a:latin typeface="+mn-ea"/>
                <a:ea typeface="맑은 고딕" panose="020B0503020000020004" pitchFamily="50" charset="-127"/>
              </a:rPr>
              <a:t>1</a:t>
            </a:r>
            <a:r>
              <a:rPr lang="ko-KR" altLang="en-US" sz="1300" dirty="0">
                <a:latin typeface="+mn-ea"/>
                <a:ea typeface="맑은 고딕" panose="020B0503020000020004" pitchFamily="50" charset="-127"/>
              </a:rPr>
              <a:t>월 </a:t>
            </a:r>
            <a:r>
              <a:rPr lang="en-US" altLang="ko-KR" sz="1300" dirty="0">
                <a:latin typeface="+mn-ea"/>
                <a:ea typeface="맑은 고딕" panose="020B0503020000020004" pitchFamily="50" charset="-127"/>
              </a:rPr>
              <a:t>~ 2019</a:t>
            </a:r>
            <a:r>
              <a:rPr lang="ko-KR" altLang="en-US" sz="1300" dirty="0">
                <a:latin typeface="+mn-ea"/>
                <a:ea typeface="맑은 고딕" panose="020B0503020000020004" pitchFamily="50" charset="-127"/>
              </a:rPr>
              <a:t>년 </a:t>
            </a:r>
            <a:r>
              <a:rPr lang="en-US" altLang="ko-KR" sz="1300" dirty="0">
                <a:latin typeface="+mn-ea"/>
                <a:ea typeface="맑은 고딕" panose="020B0503020000020004" pitchFamily="50" charset="-127"/>
              </a:rPr>
              <a:t>10</a:t>
            </a:r>
            <a:r>
              <a:rPr lang="ko-KR" altLang="en-US" sz="1300" dirty="0">
                <a:latin typeface="+mn-ea"/>
                <a:ea typeface="맑은 고딕" panose="020B0503020000020004" pitchFamily="50" charset="-127"/>
              </a:rPr>
              <a:t>월 </a:t>
            </a:r>
            <a:r>
              <a:rPr lang="ko-KR" altLang="en-US" sz="1300" dirty="0" err="1">
                <a:latin typeface="+mn-ea"/>
                <a:ea typeface="맑은 고딕" panose="020B0503020000020004" pitchFamily="50" charset="-127"/>
              </a:rPr>
              <a:t>계약종별</a:t>
            </a:r>
            <a:r>
              <a:rPr lang="ko-KR" altLang="en-US" sz="1300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300" dirty="0" err="1" smtClean="0">
                <a:latin typeface="+mn-ea"/>
                <a:ea typeface="맑은 고딕" panose="020B0503020000020004" pitchFamily="50" charset="-127"/>
              </a:rPr>
              <a:t>미수금액</a:t>
            </a:r>
            <a:endParaRPr lang="en-US" altLang="ko-KR" sz="1300" dirty="0" smtClean="0">
              <a:latin typeface="+mn-ea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5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266860" y="1308481"/>
            <a:ext cx="8424936" cy="5328592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36712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323528" y="980728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0" descr="\\50.50.50.24\works\2016\201260616_대보\아이콘\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" y="1453058"/>
            <a:ext cx="208024" cy="1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80565" y="1381050"/>
            <a:ext cx="4782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전기요금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미수금액과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경기종합지수 상관관계 분석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4662" y="1657107"/>
            <a:ext cx="7445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2. </a:t>
            </a:r>
            <a:r>
              <a:rPr lang="ko-KR" altLang="en-US" sz="1400" b="1" dirty="0">
                <a:latin typeface="+mn-ea"/>
                <a:ea typeface="맑은 고딕" panose="020B0503020000020004" pitchFamily="50" charset="-127"/>
              </a:rPr>
              <a:t>데이터 준비 및 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파악</a:t>
            </a:r>
            <a:endParaRPr lang="en-US" altLang="ko-KR" sz="1400" b="1" dirty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R Studio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로 데이터 로드 및 데이터 확인</a:t>
            </a: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-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계약종별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미수금액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중 전체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미수금액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일반용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미수금액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산업용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미수금액만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추출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단위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: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백만원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686266"/>
              </p:ext>
            </p:extLst>
          </p:nvPr>
        </p:nvGraphicFramePr>
        <p:xfrm>
          <a:off x="467544" y="2855432"/>
          <a:ext cx="8208912" cy="374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8912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374192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62" y="3056986"/>
            <a:ext cx="2366556" cy="6960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56" y="4188221"/>
            <a:ext cx="8005873" cy="19503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41654" y="405950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기간</a:t>
            </a:r>
            <a:endParaRPr lang="ko-KR" altLang="en-US" sz="1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033447" y="4048476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전체 미수금</a:t>
            </a:r>
            <a:endParaRPr lang="ko-KR" altLang="en-US" sz="1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433547" y="4040800"/>
            <a:ext cx="1138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일반용 미수금</a:t>
            </a:r>
            <a:endParaRPr lang="ko-KR" altLang="en-US" sz="1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916548" y="4030967"/>
            <a:ext cx="1138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산업용 미수금</a:t>
            </a:r>
            <a:endParaRPr lang="ko-KR" altLang="en-US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208665" y="3933056"/>
            <a:ext cx="736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/>
              <a:t>경기선행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지수</a:t>
            </a:r>
            <a:endParaRPr lang="ko-KR" altLang="en-US" sz="11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944764" y="3940490"/>
            <a:ext cx="736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/>
              <a:t>경기동행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지수</a:t>
            </a:r>
            <a:endParaRPr lang="ko-KR" altLang="en-US" sz="11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729057" y="4030966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/>
              <a:t>코스피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6382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266860" y="1308481"/>
            <a:ext cx="8424936" cy="5328592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36712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323528" y="980728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0" descr="\\50.50.50.24\works\2016\201260616_대보\아이콘\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" y="1453058"/>
            <a:ext cx="208024" cy="1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80565" y="1381050"/>
            <a:ext cx="4782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전기요금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미수금액과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경기종합지수 상관관계 분석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4662" y="1657107"/>
            <a:ext cx="73017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2.  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데이터 준비 및 파악</a:t>
            </a:r>
            <a:endParaRPr lang="en-US" altLang="ko-KR" sz="14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시각화를 통해 전반적인 데이터 분포 확인</a:t>
            </a: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기간에 따른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미수금액과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경기종합지수의 변화를 꺾은선 그래프로 표현</a:t>
            </a: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819497"/>
              </p:ext>
            </p:extLst>
          </p:nvPr>
        </p:nvGraphicFramePr>
        <p:xfrm>
          <a:off x="467544" y="2600908"/>
          <a:ext cx="8208912" cy="392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8912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392443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4" y="2681774"/>
            <a:ext cx="7621107" cy="384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4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266860" y="1308481"/>
            <a:ext cx="8424936" cy="5328592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36712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323528" y="872716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4" y="1808820"/>
            <a:ext cx="8517608" cy="4968552"/>
          </a:xfrm>
          <a:prstGeom prst="rect">
            <a:avLst/>
          </a:prstGeom>
        </p:spPr>
      </p:pic>
      <p:cxnSp>
        <p:nvCxnSpPr>
          <p:cNvPr id="4" name="꺾인 연결선 3"/>
          <p:cNvCxnSpPr/>
          <p:nvPr/>
        </p:nvCxnSpPr>
        <p:spPr>
          <a:xfrm flipV="1">
            <a:off x="344192" y="3465004"/>
            <a:ext cx="8496944" cy="1692188"/>
          </a:xfrm>
          <a:prstGeom prst="bentConnector3">
            <a:avLst>
              <a:gd name="adj1" fmla="val 50000"/>
            </a:avLst>
          </a:prstGeom>
          <a:ln w="28575">
            <a:solidFill>
              <a:srgbClr val="3202F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9329" y="1356397"/>
            <a:ext cx="7335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ㅇ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미수금액과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경기지수가 비슷한 추세를 보임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코스피 제외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ㅇ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경기지수는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미수금액과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반비례하나 추세를 확인하기 쉽게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(–)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적용하여 그래프 모양을 거꾸로 함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51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266860" y="1308481"/>
            <a:ext cx="8424936" cy="5328592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36712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323528" y="980728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0" descr="\\50.50.50.24\works\2016\201260616_대보\아이콘\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" y="1453058"/>
            <a:ext cx="208024" cy="1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80565" y="1381050"/>
            <a:ext cx="4782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전기요금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미수금액과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경기종합지수 상관관계 분석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4662" y="1657107"/>
            <a:ext cx="730171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2.  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데이터 준비 및 파악</a:t>
            </a:r>
            <a:endParaRPr lang="en-US" altLang="ko-KR" sz="14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이상치 여부를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boxplot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그래프로 확인하였고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이상치 데이터는 없음</a:t>
            </a: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958868"/>
              </p:ext>
            </p:extLst>
          </p:nvPr>
        </p:nvGraphicFramePr>
        <p:xfrm>
          <a:off x="467544" y="2276872"/>
          <a:ext cx="8208912" cy="432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8912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432048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2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Ex)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이상치가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있으면 아래처럼 점으로 표시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90" y="2404975"/>
            <a:ext cx="3436911" cy="14607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8" y="2312451"/>
            <a:ext cx="4739402" cy="42849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216" y="4345707"/>
            <a:ext cx="1901620" cy="2076401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655676" y="4305986"/>
            <a:ext cx="936104" cy="2751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266860" y="1308481"/>
            <a:ext cx="8424936" cy="5328592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36712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323528" y="980728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0" descr="\\50.50.50.24\works\2016\201260616_대보\아이콘\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" y="1453058"/>
            <a:ext cx="208024" cy="1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80565" y="1381050"/>
            <a:ext cx="4782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전기요금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미수금액과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경기종합지수 상관관계 분석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4662" y="1657107"/>
            <a:ext cx="730171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2.  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데이터 준비 및 파악</a:t>
            </a:r>
            <a:endParaRPr lang="en-US" altLang="ko-KR" sz="14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미수금액과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경기종합지수의 관계를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산점도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300" b="1" smtClean="0">
                <a:latin typeface="+mn-ea"/>
                <a:ea typeface="맑은 고딕" panose="020B0503020000020004" pitchFamily="50" charset="-127"/>
              </a:rPr>
              <a:t>그래프로 대략적 확인</a:t>
            </a: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157441"/>
              </p:ext>
            </p:extLst>
          </p:nvPr>
        </p:nvGraphicFramePr>
        <p:xfrm>
          <a:off x="467544" y="2555350"/>
          <a:ext cx="8208912" cy="3681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8912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3681962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</a:rPr>
                        <a:t>ㅇ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</a:rPr>
                        <a:t>산점도를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</a:rPr>
                        <a:t> 그리는 코드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 - with(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</a:rPr>
                        <a:t>데이터명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, plot(x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</a:rPr>
                        <a:t>축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, y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</a:rPr>
                        <a:t>축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</a:rPr>
                        <a:t>xlab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= x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</a:rPr>
                        <a:t>축 이름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</a:rPr>
                        <a:t>ylab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= y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</a:rPr>
                        <a:t>축 이름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baseline="0" dirty="0" err="1" smtClean="0">
                          <a:solidFill>
                            <a:schemeClr val="tx1"/>
                          </a:solidFill>
                        </a:rPr>
                        <a:t>cex.lab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</a:rPr>
                        <a:t>글자크기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))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  - with(eco, plot(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</a:rPr>
                        <a:t>미수금액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</a:rPr>
                        <a:t>경기지표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))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10" y="3579841"/>
            <a:ext cx="7918030" cy="208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3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266859" y="1632517"/>
            <a:ext cx="8073265" cy="5014934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36712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323528" y="980728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60" y="1632517"/>
            <a:ext cx="8373592" cy="518085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66859" y="1601187"/>
            <a:ext cx="5539983" cy="5248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3528" y="1300191"/>
            <a:ext cx="781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ㅇ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코스피 지수를 제외한 경기지수와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미수금액의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반비례 성향 확인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미수금액이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늘어날수록 경기지수가 떨어짐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77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266860" y="1308481"/>
            <a:ext cx="8424936" cy="5328592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36712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323528" y="980728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0" descr="\\50.50.50.24\works\2016\201260616_대보\아이콘\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" y="1453058"/>
            <a:ext cx="208024" cy="1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80565" y="1381050"/>
            <a:ext cx="4782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전기요금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미수금액과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경기종합지수 상관관계 분석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4662" y="1657107"/>
            <a:ext cx="730171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latin typeface="+mn-ea"/>
                <a:ea typeface="맑은 고딕" panose="020B0503020000020004" pitchFamily="50" charset="-127"/>
              </a:rPr>
              <a:t>3</a:t>
            </a: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.  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분석모형 생성</a:t>
            </a:r>
            <a:endParaRPr lang="en-US" altLang="ko-KR" sz="14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경기종합지수를 예측할 수 있는 선형회귀모형 생성</a:t>
            </a: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선형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회귀모형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코드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: lm(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종속변수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~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독립변수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데이터명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                            ex) lm(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경기지수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~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미수금액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, data)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 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모형 생성 결과 산업용 미수금이 경기선행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동행 지수를 잘 설명함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코스피 지수는 무의미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548510"/>
              </p:ext>
            </p:extLst>
          </p:nvPr>
        </p:nvGraphicFramePr>
        <p:xfrm>
          <a:off x="467544" y="3419446"/>
          <a:ext cx="4176464" cy="2997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64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299788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65" y="3474177"/>
            <a:ext cx="4072308" cy="2871147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405197"/>
              </p:ext>
            </p:extLst>
          </p:nvPr>
        </p:nvGraphicFramePr>
        <p:xfrm>
          <a:off x="4690155" y="3410807"/>
          <a:ext cx="3914293" cy="2997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4293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299788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</a:rPr>
                        <a:t>미수금과 경기지수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</a:rPr>
                        <a:t>관계정도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368578"/>
              </p:ext>
            </p:extLst>
          </p:nvPr>
        </p:nvGraphicFramePr>
        <p:xfrm>
          <a:off x="4703847" y="4149080"/>
          <a:ext cx="3828592" cy="1483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7148">
                  <a:extLst>
                    <a:ext uri="{9D8B030D-6E8A-4147-A177-3AD203B41FA5}">
                      <a16:colId xmlns:a16="http://schemas.microsoft.com/office/drawing/2014/main" val="1429567756"/>
                    </a:ext>
                  </a:extLst>
                </a:gridCol>
                <a:gridCol w="957148">
                  <a:extLst>
                    <a:ext uri="{9D8B030D-6E8A-4147-A177-3AD203B41FA5}">
                      <a16:colId xmlns:a16="http://schemas.microsoft.com/office/drawing/2014/main" val="2110274717"/>
                    </a:ext>
                  </a:extLst>
                </a:gridCol>
                <a:gridCol w="957148">
                  <a:extLst>
                    <a:ext uri="{9D8B030D-6E8A-4147-A177-3AD203B41FA5}">
                      <a16:colId xmlns:a16="http://schemas.microsoft.com/office/drawing/2014/main" val="3734840379"/>
                    </a:ext>
                  </a:extLst>
                </a:gridCol>
                <a:gridCol w="957148">
                  <a:extLst>
                    <a:ext uri="{9D8B030D-6E8A-4147-A177-3AD203B41FA5}">
                      <a16:colId xmlns:a16="http://schemas.microsoft.com/office/drawing/2014/main" val="2372156298"/>
                    </a:ext>
                  </a:extLst>
                </a:gridCol>
              </a:tblGrid>
              <a:tr h="315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구분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선행지수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동행지수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코스피</a:t>
                      </a:r>
                      <a:endParaRPr lang="ko-KR" altLang="en-US" sz="1100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098801"/>
                  </a:ext>
                </a:extLst>
              </a:tr>
              <a:tr h="315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전체 미수금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90.02%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84.01%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28.78%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1023602"/>
                  </a:ext>
                </a:extLst>
              </a:tr>
              <a:tr h="315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일반용 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ko-KR" altLang="en-US" sz="1100" dirty="0" smtClean="0"/>
                        <a:t>미수금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80.66%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75.03%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24.06%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5574051"/>
                  </a:ext>
                </a:extLst>
              </a:tr>
              <a:tr h="315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산업용 </a:t>
                      </a:r>
                      <a:endParaRPr lang="en-US" altLang="ko-KR" sz="1100" b="1" dirty="0" smtClean="0"/>
                    </a:p>
                    <a:p>
                      <a:pPr algn="ctr" latinLnBrk="1"/>
                      <a:r>
                        <a:rPr lang="ko-KR" altLang="en-US" sz="1100" b="1" dirty="0" smtClean="0"/>
                        <a:t>미수금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93.73%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87.75%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30.77%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051562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644008" y="5157192"/>
            <a:ext cx="3960440" cy="507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75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323527" y="1484784"/>
            <a:ext cx="8208913" cy="4722251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68983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467544" y="1268760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0" descr="\\50.50.50.24\works\2016\201260616_대보\아이콘\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" y="1844824"/>
            <a:ext cx="208024" cy="1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80565" y="1772816"/>
            <a:ext cx="258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+mj-ea"/>
                <a:ea typeface="+mj-ea"/>
              </a:rPr>
              <a:t>고객시설부담금 유형 판단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4662" y="2029197"/>
            <a:ext cx="7301714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1. 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비즈니스 목표 설정</a:t>
            </a:r>
            <a:endParaRPr lang="en-US" altLang="ko-KR" sz="14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분석 목표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: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고객시설부담금 유형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표준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설계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설계조정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)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자동분류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모형 개발</a:t>
            </a: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 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목표설정 이유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: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시설부담금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유형 판단 시 인적 오류 발생가능성 존재</a:t>
            </a: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※</a:t>
            </a:r>
            <a:r>
              <a:rPr lang="ko-KR" altLang="en-US" sz="13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실제 종합감사 지적 사례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(‘19.1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인천본부 종합감사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 b="1" dirty="0" smtClean="0"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12" y="3429000"/>
            <a:ext cx="4548825" cy="2443853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31810"/>
              </p:ext>
            </p:extLst>
          </p:nvPr>
        </p:nvGraphicFramePr>
        <p:xfrm>
          <a:off x="1043608" y="3356992"/>
          <a:ext cx="4752528" cy="2640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2528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26407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15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513025" y="1276194"/>
            <a:ext cx="8424936" cy="5328592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57138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323528" y="980728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0" descr="\\50.50.50.24\works\2016\201260616_대보\아이콘\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" y="1453058"/>
            <a:ext cx="208024" cy="1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80565" y="1381050"/>
            <a:ext cx="4782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전기요금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미수금액과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경기종합지수 상관관계 분석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4662" y="1657107"/>
            <a:ext cx="7301714" cy="1315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latin typeface="+mn-ea"/>
                <a:ea typeface="맑은 고딕" panose="020B0503020000020004" pitchFamily="50" charset="-127"/>
              </a:rPr>
              <a:t>3</a:t>
            </a: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.  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분석모형 생성</a:t>
            </a:r>
            <a:endParaRPr lang="en-US" altLang="ko-KR" sz="14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</a:t>
            </a:r>
            <a:r>
              <a:rPr lang="ko-KR" altLang="en-US" sz="1300" b="1" dirty="0">
                <a:latin typeface="+mn-ea"/>
                <a:ea typeface="맑은 고딕" panose="020B0503020000020004" pitchFamily="50" charset="-127"/>
              </a:rPr>
              <a:t>ㅇ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회귀모형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식</a:t>
            </a: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( Y = </a:t>
            </a:r>
            <a:r>
              <a:rPr lang="en-US" altLang="ko-KR" sz="1300" b="1" dirty="0" err="1" smtClean="0">
                <a:latin typeface="+mn-ea"/>
                <a:ea typeface="맑은 고딕" panose="020B0503020000020004" pitchFamily="50" charset="-127"/>
              </a:rPr>
              <a:t>aX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+ b 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 · Y(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선행지수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) = -1.245e-04 * X(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산업용 미수금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) + 1.056e+02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 · Y(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동행지수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) = -8.179e-05 * X(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산업용 미수금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) + 1.040e+02 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683592"/>
              </p:ext>
            </p:extLst>
          </p:nvPr>
        </p:nvGraphicFramePr>
        <p:xfrm>
          <a:off x="539552" y="3479697"/>
          <a:ext cx="4042091" cy="2852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2091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2852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</a:rPr>
                        <a:t>미수금과 경기선행지수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46" y="3834450"/>
            <a:ext cx="3874446" cy="231802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862" y="3773462"/>
            <a:ext cx="3852179" cy="2318022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86660"/>
              </p:ext>
            </p:extLst>
          </p:nvPr>
        </p:nvGraphicFramePr>
        <p:xfrm>
          <a:off x="4752020" y="3480204"/>
          <a:ext cx="4042091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2091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2852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</a:rPr>
                        <a:t>미수금과 경기동행지수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39552" y="4725144"/>
            <a:ext cx="1764196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725493" y="4633421"/>
            <a:ext cx="1764196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구부러진 연결선 5"/>
          <p:cNvCxnSpPr>
            <a:stCxn id="25" idx="1"/>
            <a:endCxn id="11" idx="1"/>
          </p:cNvCxnSpPr>
          <p:nvPr/>
        </p:nvCxnSpPr>
        <p:spPr>
          <a:xfrm rot="10800000" flipH="1">
            <a:off x="539551" y="2497592"/>
            <a:ext cx="413021" cy="2408502"/>
          </a:xfrm>
          <a:prstGeom prst="curvedConnector3">
            <a:avLst>
              <a:gd name="adj1" fmla="val -5534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880565" y="2314979"/>
            <a:ext cx="4782078" cy="213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52573" y="2384885"/>
            <a:ext cx="271055" cy="225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1613" y="484941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회귀계수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3233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513025" y="1276194"/>
            <a:ext cx="8424936" cy="5328592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57138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323528" y="980728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0" descr="\\50.50.50.24\works\2016\201260616_대보\아이콘\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" y="1340768"/>
            <a:ext cx="208024" cy="1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80565" y="1268760"/>
            <a:ext cx="4782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전기요금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미수금액과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경기종합지수 상관관계 분석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4662" y="1484784"/>
            <a:ext cx="73017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3"/>
              <a:defRPr/>
            </a:pP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분석모형 생성</a:t>
            </a:r>
            <a:endParaRPr lang="en-US" altLang="ko-KR" sz="1400" b="1" dirty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 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ㅇ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상세분석</a:t>
            </a: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443819"/>
              </p:ext>
            </p:extLst>
          </p:nvPr>
        </p:nvGraphicFramePr>
        <p:xfrm>
          <a:off x="539552" y="2132856"/>
          <a:ext cx="4042091" cy="2852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2091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2852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</a:rPr>
                        <a:t>미수금과 경기선행지수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46" y="2487609"/>
            <a:ext cx="3874446" cy="2318022"/>
          </a:xfrm>
          <a:prstGeom prst="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567115"/>
              </p:ext>
            </p:extLst>
          </p:nvPr>
        </p:nvGraphicFramePr>
        <p:xfrm>
          <a:off x="4707419" y="1816498"/>
          <a:ext cx="4149057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9057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4672842">
                <a:tc>
                  <a:txBody>
                    <a:bodyPr/>
                    <a:lstStyle/>
                    <a:p>
                      <a:r>
                        <a:rPr lang="ko-KR" altLang="en-US" sz="1200" b="1" dirty="0" err="1" smtClean="0">
                          <a:solidFill>
                            <a:srgbClr val="FF0000"/>
                          </a:solidFill>
                        </a:rPr>
                        <a:t>ㅇ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 회귀분석의 가설</a:t>
                      </a:r>
                      <a:endParaRPr lang="en-US" altLang="ko-KR" sz="1200" b="1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  -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baseline="0" dirty="0" err="1" smtClean="0">
                          <a:solidFill>
                            <a:schemeClr val="tx1"/>
                          </a:solidFill>
                        </a:rPr>
                        <a:t>귀무가설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 각 변수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회귀계수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0,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즉 데이터 간에 </a:t>
                      </a:r>
                      <a:endParaRPr lang="en-US" altLang="ko-KR" sz="12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                 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유의미한 관계가 없다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  - </a:t>
                      </a:r>
                      <a:r>
                        <a:rPr lang="ko-KR" altLang="en-US" sz="1200" b="1" baseline="0" dirty="0" err="1" smtClean="0">
                          <a:solidFill>
                            <a:schemeClr val="tx1"/>
                          </a:solidFill>
                        </a:rPr>
                        <a:t>대립가설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데이터 간에 유의미한 관계 존재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altLang="ko-KR" sz="1200" b="1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①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F-statistic(F</a:t>
                      </a:r>
                      <a:r>
                        <a:rPr lang="en-US" altLang="ko-KR" sz="12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rgbClr val="FF0000"/>
                          </a:solidFill>
                        </a:rPr>
                        <a:t>통계량 </a:t>
                      </a:r>
                      <a:r>
                        <a:rPr lang="en-US" altLang="ko-KR" sz="1200" b="1" baseline="0" dirty="0" smtClean="0">
                          <a:solidFill>
                            <a:srgbClr val="FF0000"/>
                          </a:solidFill>
                        </a:rPr>
                        <a:t>: 478.2)</a:t>
                      </a:r>
                      <a:endParaRPr lang="ko-KR" altLang="en-US" sz="12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회귀분석에서 변수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회귀계수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추정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클수록 좋음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회귀계수 평균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제곱합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) / (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오차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제곱합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②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p-value( p 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값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&lt; 2.2e-16, </a:t>
                      </a: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대략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2.2 * 10^(-16))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F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통계량을 기반으로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귀무가설이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일어날 확률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F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통계량이 클 수록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p-value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는 작아짐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보통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p-value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0.05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이하면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F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통계량은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우연히라도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발생할 </a:t>
                      </a:r>
                      <a:r>
                        <a:rPr lang="ko-KR" altLang="en-US" sz="1200" baseline="0" smtClean="0">
                          <a:solidFill>
                            <a:schemeClr val="tx1"/>
                          </a:solidFill>
                        </a:rPr>
                        <a:t>수 없는 값으로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판단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즉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미수금과 경기지수의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F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통계량은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귀무가설이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참일 때 나올 수 없는 값을 가지고 있으므로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귀무가설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회귀계수는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0,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데이터간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상관관계 없다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은 기각되고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aseline="0" dirty="0" err="1" smtClean="0">
                          <a:solidFill>
                            <a:schemeClr val="tx1"/>
                          </a:solidFill>
                        </a:rPr>
                        <a:t>대립가설이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 채택된다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</a:rPr>
                        <a:t>③ 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R-squared(</a:t>
                      </a:r>
                      <a:r>
                        <a:rPr lang="ko-KR" altLang="en-US" sz="1200" b="1" dirty="0" err="1" smtClean="0">
                          <a:solidFill>
                            <a:srgbClr val="FF0000"/>
                          </a:solidFill>
                        </a:rPr>
                        <a:t>결정계수</a:t>
                      </a:r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</a:rPr>
                        <a:t>선형회귀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 모형식이 경기지표를 어느정도 설명 가능한지 표현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0.9373 :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baseline="0" dirty="0" err="1" smtClean="0">
                          <a:solidFill>
                            <a:schemeClr val="tx1"/>
                          </a:solidFill>
                        </a:rPr>
                        <a:t>선형회귀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 모형식으로 경기지표 값의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93.7%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를 예측할 수 있다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계산식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: (</a:t>
                      </a:r>
                      <a:r>
                        <a:rPr lang="ko-KR" altLang="en-US" sz="1200" b="1" baseline="0" dirty="0" err="1" smtClean="0">
                          <a:solidFill>
                            <a:schemeClr val="tx1"/>
                          </a:solidFill>
                        </a:rPr>
                        <a:t>예측값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평균값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)^2 / (</a:t>
                      </a:r>
                      <a:r>
                        <a:rPr lang="ko-KR" altLang="en-US" sz="1200" b="1" baseline="0" dirty="0" err="1" smtClean="0">
                          <a:solidFill>
                            <a:schemeClr val="tx1"/>
                          </a:solidFill>
                        </a:rPr>
                        <a:t>실제값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평균값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)^2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880565" y="2202689"/>
            <a:ext cx="4782078" cy="213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52573" y="2168861"/>
            <a:ext cx="271055" cy="225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79612" y="4663465"/>
            <a:ext cx="32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23828" y="4658484"/>
            <a:ext cx="32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62" y="5042468"/>
            <a:ext cx="3629306" cy="156231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52573" y="3530755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회귀계수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37705" y="4347435"/>
            <a:ext cx="471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③</a:t>
            </a:r>
            <a:endParaRPr lang="en-US" altLang="ko-KR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599892" y="4005064"/>
            <a:ext cx="1188132" cy="18362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84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277687" y="1196752"/>
            <a:ext cx="8424936" cy="5328592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36712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323528" y="980728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0" descr="\\50.50.50.24\works\2016\201260616_대보\아이콘\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" y="1453058"/>
            <a:ext cx="208024" cy="1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80565" y="1381050"/>
            <a:ext cx="4782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전기요금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미수금액과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경기종합지수 상관관계 분석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8787" y="1675386"/>
            <a:ext cx="730171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3"/>
              <a:defRPr/>
            </a:pP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분석모형 생성</a:t>
            </a: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선형 </a:t>
            </a:r>
            <a:r>
              <a:rPr lang="ko-KR" altLang="en-US" sz="1400" b="1" dirty="0" err="1" smtClean="0">
                <a:latin typeface="+mn-ea"/>
                <a:ea typeface="맑은 고딕" panose="020B0503020000020004" pitchFamily="50" charset="-127"/>
              </a:rPr>
              <a:t>회귀모형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 그래프</a:t>
            </a: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)</a:t>
            </a:r>
            <a:endParaRPr lang="en-US" altLang="ko-KR" sz="1400" b="1" dirty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x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축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산업용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미수금액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)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에 따른 경기종합지수 변화 표현</a:t>
            </a: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빨간색 직선은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회귀모형식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: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Y(</a:t>
            </a:r>
            <a:r>
              <a:rPr lang="ko-KR" altLang="en-US" sz="1300" b="1" dirty="0">
                <a:latin typeface="+mn-ea"/>
                <a:ea typeface="맑은 고딕" panose="020B0503020000020004" pitchFamily="50" charset="-127"/>
              </a:rPr>
              <a:t>선행지수</a:t>
            </a: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) = -1.245e-04 * X(</a:t>
            </a:r>
            <a:r>
              <a:rPr lang="ko-KR" altLang="en-US" sz="1300" b="1" dirty="0">
                <a:latin typeface="+mn-ea"/>
                <a:ea typeface="맑은 고딕" panose="020B0503020000020004" pitchFamily="50" charset="-127"/>
              </a:rPr>
              <a:t>산업용 미수금</a:t>
            </a: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) + 1.056e+02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   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                                   Y</a:t>
            </a: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300" b="1" dirty="0">
                <a:latin typeface="+mn-ea"/>
                <a:ea typeface="맑은 고딕" panose="020B0503020000020004" pitchFamily="50" charset="-127"/>
              </a:rPr>
              <a:t>동행지수</a:t>
            </a: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) = -8.179e-05 * X(</a:t>
            </a:r>
            <a:r>
              <a:rPr lang="ko-KR" altLang="en-US" sz="1300" b="1" dirty="0">
                <a:latin typeface="+mn-ea"/>
                <a:ea typeface="맑은 고딕" panose="020B0503020000020004" pitchFamily="50" charset="-127"/>
              </a:rPr>
              <a:t>산업용 미수금</a:t>
            </a: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) + 1.040e+02 </a:t>
            </a:r>
          </a:p>
          <a:p>
            <a:pPr>
              <a:lnSpc>
                <a:spcPct val="150000"/>
              </a:lnSpc>
              <a:defRPr/>
            </a:pP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972114"/>
              </p:ext>
            </p:extLst>
          </p:nvPr>
        </p:nvGraphicFramePr>
        <p:xfrm>
          <a:off x="539552" y="4041068"/>
          <a:ext cx="3492388" cy="2448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2388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2448272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4" y="2936728"/>
            <a:ext cx="5725963" cy="10683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78" y="4167144"/>
            <a:ext cx="3350754" cy="2178179"/>
          </a:xfrm>
          <a:prstGeom prst="rect">
            <a:avLst/>
          </a:prstGeom>
        </p:spPr>
      </p:pic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340874"/>
              </p:ext>
            </p:extLst>
          </p:nvPr>
        </p:nvGraphicFramePr>
        <p:xfrm>
          <a:off x="4164227" y="4032097"/>
          <a:ext cx="3492388" cy="2448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2388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2448272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123" y="4190135"/>
            <a:ext cx="3358209" cy="215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4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277687" y="1196752"/>
            <a:ext cx="8424936" cy="5328592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36712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323528" y="980728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0" descr="\\50.50.50.24\works\2016\201260616_대보\아이콘\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" y="1453058"/>
            <a:ext cx="208024" cy="1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80565" y="1381050"/>
            <a:ext cx="4782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전기요금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미수금액과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경기종합지수 상관관계 분석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8787" y="1675386"/>
            <a:ext cx="730171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latin typeface="+mn-ea"/>
                <a:ea typeface="맑은 고딕" panose="020B0503020000020004" pitchFamily="50" charset="-127"/>
              </a:rPr>
              <a:t>4</a:t>
            </a: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.  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분석모형 확인</a:t>
            </a:r>
            <a:endParaRPr lang="en-US" altLang="ko-KR" sz="14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예측값과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실제값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비교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(x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축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예측값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, y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축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실제값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511804"/>
              </p:ext>
            </p:extLst>
          </p:nvPr>
        </p:nvGraphicFramePr>
        <p:xfrm>
          <a:off x="359532" y="3212976"/>
          <a:ext cx="4032448" cy="3168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3168352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4" y="2442310"/>
            <a:ext cx="3995810" cy="698658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631530"/>
              </p:ext>
            </p:extLst>
          </p:nvPr>
        </p:nvGraphicFramePr>
        <p:xfrm>
          <a:off x="4490155" y="3212976"/>
          <a:ext cx="4032448" cy="3168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3168352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48" y="3291909"/>
            <a:ext cx="3711033" cy="29454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878" y="3450449"/>
            <a:ext cx="3775002" cy="279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277687" y="1196752"/>
            <a:ext cx="8424936" cy="5328592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36712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323528" y="980728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0" descr="\\50.50.50.24\works\2016\201260616_대보\아이콘\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" y="1453058"/>
            <a:ext cx="208024" cy="1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80565" y="1381050"/>
            <a:ext cx="4782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전기요금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미수금액과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경기종합지수 상관관계 분석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8787" y="1675386"/>
            <a:ext cx="730171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latin typeface="+mn-ea"/>
                <a:ea typeface="맑은 고딕" panose="020B0503020000020004" pitchFamily="50" charset="-127"/>
              </a:rPr>
              <a:t>4</a:t>
            </a: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.  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분석모형 확인</a:t>
            </a:r>
            <a:endParaRPr lang="en-US" altLang="ko-KR" sz="14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데이터 오차 확인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경기선행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오류율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0.22%,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경기동행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오류율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0.20%)</a:t>
            </a: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096514"/>
              </p:ext>
            </p:extLst>
          </p:nvPr>
        </p:nvGraphicFramePr>
        <p:xfrm>
          <a:off x="359532" y="3212976"/>
          <a:ext cx="8244916" cy="3168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4916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3168352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22" y="2364257"/>
            <a:ext cx="3962737" cy="773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40" y="3303786"/>
            <a:ext cx="8100900" cy="9431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465" y="4575528"/>
            <a:ext cx="8091975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0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277687" y="1196752"/>
            <a:ext cx="8424936" cy="5328592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36712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323528" y="980728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0" descr="\\50.50.50.24\works\2016\201260616_대보\아이콘\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" y="1453058"/>
            <a:ext cx="208024" cy="1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80565" y="1381050"/>
            <a:ext cx="4782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전기요금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미수금액과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경기종합지수 상관관계 분석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8786" y="1675386"/>
            <a:ext cx="7591625" cy="3716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5. 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결과</a:t>
            </a:r>
            <a:endParaRPr lang="en-US" altLang="ko-KR" sz="1400" b="1" dirty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산업용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미수금액이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증가함에 따라 경기종합지수는 하락한다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 (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미수금액을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경기종합지수보다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1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개월 빨리 알 수 있으므로 경기종합지수를 사전에 예측 가능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단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경기종합지수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변동치가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크지 않기 때문에 정확한 수치예측보다는 경기동향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파악용도로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사용</a:t>
            </a: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300" b="1" dirty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300" b="1" dirty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300" b="1" dirty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300" b="1" dirty="0">
              <a:latin typeface="+mn-ea"/>
              <a:ea typeface="맑은 고딕" panose="020B0503020000020004" pitchFamily="50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721706"/>
              </p:ext>
            </p:extLst>
          </p:nvPr>
        </p:nvGraphicFramePr>
        <p:xfrm>
          <a:off x="791580" y="3428999"/>
          <a:ext cx="3492388" cy="2196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2388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219624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06" y="3534227"/>
            <a:ext cx="3350754" cy="1902025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974164"/>
              </p:ext>
            </p:extLst>
          </p:nvPr>
        </p:nvGraphicFramePr>
        <p:xfrm>
          <a:off x="4416255" y="3420028"/>
          <a:ext cx="3492388" cy="2196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2388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219624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151" y="3555444"/>
            <a:ext cx="3358209" cy="188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3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323528" y="1268760"/>
            <a:ext cx="8424936" cy="5328592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36712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323528" y="980728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0" descr="\\50.50.50.24\works\2016\201260616_대보\아이콘\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" y="1453058"/>
            <a:ext cx="208024" cy="1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80565" y="1381050"/>
            <a:ext cx="258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+mj-ea"/>
                <a:ea typeface="+mj-ea"/>
              </a:rPr>
              <a:t>고객시설부담금 유형 판단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7544" y="1738270"/>
            <a:ext cx="7301714" cy="1915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latin typeface="+mn-ea"/>
                <a:ea typeface="맑은 고딕" panose="020B0503020000020004" pitchFamily="50" charset="-127"/>
              </a:rPr>
              <a:t>2</a:t>
            </a: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. 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데이터 이해 및 준비</a:t>
            </a: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전처리</a:t>
            </a: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종속변수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결과변수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) :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시설부담금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구분 코드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표준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설계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설계조정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독립변수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설명변수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) :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접수종류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공사형태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계약종별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공급방식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계약전력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등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30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개 항목 추출</a:t>
            </a: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추출대상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: 2016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년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~ 2018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년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시설부담금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납부 고객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강원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,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충북 제외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)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</a:t>
            </a: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 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-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결측치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(NULL)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를 가진 고객 및 데이터가 거의 없는 항목 제거</a:t>
            </a:r>
            <a:endParaRPr lang="en-US" altLang="ko-KR" sz="1300" b="1" dirty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lt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smtClean="0">
                <a:latin typeface="+mn-lt"/>
                <a:ea typeface="맑은 고딕" panose="020B0503020000020004" pitchFamily="50" charset="-127"/>
              </a:rPr>
              <a:t>최종 </a:t>
            </a:r>
            <a:r>
              <a:rPr lang="en-US" altLang="ko-KR" sz="1300" b="1" dirty="0" smtClean="0">
                <a:latin typeface="+mn-lt"/>
                <a:ea typeface="맑은 고딕" panose="020B0503020000020004" pitchFamily="50" charset="-127"/>
              </a:rPr>
              <a:t>15</a:t>
            </a:r>
            <a:r>
              <a:rPr lang="ko-KR" altLang="en-US" sz="1300" b="1" dirty="0" smtClean="0">
                <a:latin typeface="+mn-lt"/>
                <a:ea typeface="맑은 고딕" panose="020B0503020000020004" pitchFamily="50" charset="-127"/>
              </a:rPr>
              <a:t>개 독립변수</a:t>
            </a:r>
            <a:r>
              <a:rPr lang="en-US" altLang="ko-KR" sz="1300" b="1" dirty="0" smtClean="0">
                <a:latin typeface="+mn-lt"/>
                <a:ea typeface="맑은 고딕" panose="020B0503020000020004" pitchFamily="50" charset="-127"/>
              </a:rPr>
              <a:t>, 51,736</a:t>
            </a:r>
            <a:r>
              <a:rPr lang="ko-KR" altLang="en-US" sz="1300" b="1" dirty="0" smtClean="0">
                <a:latin typeface="+mn-lt"/>
                <a:ea typeface="맑은 고딕" panose="020B0503020000020004" pitchFamily="50" charset="-127"/>
              </a:rPr>
              <a:t>건 데이터 준비</a:t>
            </a:r>
            <a:endParaRPr lang="en-US" altLang="ko-KR" sz="1300" b="1" dirty="0" smtClean="0">
              <a:latin typeface="+mn-lt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668114"/>
              </p:ext>
            </p:extLst>
          </p:nvPr>
        </p:nvGraphicFramePr>
        <p:xfrm>
          <a:off x="395536" y="3734381"/>
          <a:ext cx="8208912" cy="2790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8912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279096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808301"/>
            <a:ext cx="8064896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4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359532" y="1313244"/>
            <a:ext cx="8424936" cy="5328592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36712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323528" y="980728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0" descr="\\50.50.50.24\works\2016\201260616_대보\아이콘\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" y="1453058"/>
            <a:ext cx="208024" cy="1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80565" y="1381050"/>
            <a:ext cx="258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+mj-ea"/>
                <a:ea typeface="+mj-ea"/>
              </a:rPr>
              <a:t>고객시설부담금 유형 판단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4662" y="1657107"/>
            <a:ext cx="7301714" cy="1315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3.  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분석 모형 생성</a:t>
            </a:r>
            <a:endParaRPr lang="en-US" altLang="ko-KR" sz="14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머신러닝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알고리즘 선택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(Machine Learning </a:t>
            </a:r>
            <a:r>
              <a:rPr lang="en-US" altLang="ko-KR" sz="1300" b="1" dirty="0" err="1" smtClean="0">
                <a:latin typeface="+mn-ea"/>
                <a:ea typeface="맑은 고딕" panose="020B0503020000020004" pitchFamily="50" charset="-127"/>
              </a:rPr>
              <a:t>Cheet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Sheet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활용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범주형 변수 분류 알고리즘으로 많이 쓰이는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Random Forrest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사용</a:t>
            </a: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- Random Forrest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는 수많은 의사결정트리의 평균이나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최빈값으로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예측값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결정</a:t>
            </a: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542844"/>
              </p:ext>
            </p:extLst>
          </p:nvPr>
        </p:nvGraphicFramePr>
        <p:xfrm>
          <a:off x="467544" y="3020834"/>
          <a:ext cx="8208912" cy="3576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8912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357651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57" y="3088640"/>
            <a:ext cx="8047191" cy="339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9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359532" y="1313244"/>
            <a:ext cx="8424936" cy="5328592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36712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323528" y="980728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0" descr="\\50.50.50.24\works\2016\201260616_대보\아이콘\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" y="1453058"/>
            <a:ext cx="208024" cy="1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80565" y="1381050"/>
            <a:ext cx="258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+mj-ea"/>
                <a:ea typeface="+mj-ea"/>
              </a:rPr>
              <a:t>고객시설부담금 유형 판단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4662" y="1657107"/>
            <a:ext cx="76617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3.  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분석 모형 생성</a:t>
            </a:r>
            <a:endParaRPr lang="en-US" altLang="ko-KR" sz="14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  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랜덤 </a:t>
            </a:r>
            <a:r>
              <a:rPr lang="ko-KR" altLang="en-US" sz="1400" b="1" dirty="0" err="1" smtClean="0">
                <a:latin typeface="+mn-ea"/>
                <a:ea typeface="맑은 고딕" panose="020B0503020000020004" pitchFamily="50" charset="-127"/>
              </a:rPr>
              <a:t>포레스트는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 수많은 </a:t>
            </a:r>
            <a:r>
              <a:rPr lang="ko-KR" altLang="en-US" sz="1400" b="1" dirty="0" err="1" smtClean="0">
                <a:latin typeface="+mn-ea"/>
                <a:ea typeface="맑은 고딕" panose="020B0503020000020004" pitchFamily="50" charset="-127"/>
              </a:rPr>
              <a:t>분류트리를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 만들고 이 것들의 평균 </a:t>
            </a:r>
            <a:r>
              <a:rPr lang="ko-KR" altLang="en-US" sz="1400" b="1" dirty="0" err="1" smtClean="0">
                <a:latin typeface="+mn-ea"/>
                <a:ea typeface="맑은 고딕" panose="020B0503020000020004" pitchFamily="50" charset="-127"/>
              </a:rPr>
              <a:t>예측값을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 최종 결과값으로 선정</a:t>
            </a:r>
            <a:endParaRPr lang="en-US" altLang="ko-KR" sz="1400" b="1" dirty="0" smtClean="0">
              <a:latin typeface="+mn-ea"/>
              <a:ea typeface="맑은 고딕" panose="020B0503020000020004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585096"/>
              </p:ext>
            </p:extLst>
          </p:nvPr>
        </p:nvGraphicFramePr>
        <p:xfrm>
          <a:off x="1295636" y="2348880"/>
          <a:ext cx="6408712" cy="4241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8712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4241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Random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Forrest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546" y="3363689"/>
            <a:ext cx="4152900" cy="26074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437" y="3211413"/>
            <a:ext cx="3914775" cy="2809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5437" y="3267796"/>
            <a:ext cx="3590925" cy="2743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2393" y="2740259"/>
            <a:ext cx="3803936" cy="36805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92" y="295293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7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359532" y="1313244"/>
            <a:ext cx="8424936" cy="5328592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36712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323528" y="980728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0" descr="\\50.50.50.24\works\2016\201260616_대보\아이콘\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" y="1453058"/>
            <a:ext cx="208024" cy="1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80565" y="1381050"/>
            <a:ext cx="258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+mj-ea"/>
                <a:ea typeface="+mj-ea"/>
              </a:rPr>
              <a:t>고객시설부담금 유형 판단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4662" y="1657107"/>
            <a:ext cx="730171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3.  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분석 모형 생성</a:t>
            </a:r>
            <a:endParaRPr lang="en-US" altLang="ko-KR" sz="14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R Studio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로 데이터 로드 및 데이터 확인</a:t>
            </a: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440762"/>
              </p:ext>
            </p:extLst>
          </p:nvPr>
        </p:nvGraphicFramePr>
        <p:xfrm>
          <a:off x="467544" y="2409738"/>
          <a:ext cx="8208912" cy="4187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8912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4187614">
                <a:tc>
                  <a:txBody>
                    <a:bodyPr/>
                    <a:lstStyle/>
                    <a:p>
                      <a:pPr marL="342900" indent="-342900" latinLnBrk="1">
                        <a:buAutoNum type="arabicParenR"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script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</a:rPr>
                        <a:t>창에 코드 입력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</a:rPr>
                        <a:t>2) R studio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</a:rPr>
                        <a:t>기능 사용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45" y="2787897"/>
            <a:ext cx="4629796" cy="8764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62" y="4203163"/>
            <a:ext cx="7301714" cy="225017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12160" y="4869160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8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359532" y="1313244"/>
            <a:ext cx="8424936" cy="5328592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36712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323528" y="980728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0" descr="\\50.50.50.24\works\2016\201260616_대보\아이콘\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" y="1453058"/>
            <a:ext cx="208024" cy="1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80565" y="1381050"/>
            <a:ext cx="258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+mj-ea"/>
                <a:ea typeface="+mj-ea"/>
              </a:rPr>
              <a:t>고객시설부담금 유형 판단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4662" y="1657107"/>
            <a:ext cx="730171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3.  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분석 모형 생성</a:t>
            </a:r>
            <a:endParaRPr lang="en-US" altLang="ko-KR" sz="14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R Studio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로 데이터 로드 및 데이터 확인</a:t>
            </a: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729654"/>
              </p:ext>
            </p:extLst>
          </p:nvPr>
        </p:nvGraphicFramePr>
        <p:xfrm>
          <a:off x="467544" y="2409738"/>
          <a:ext cx="8208912" cy="4187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8912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418761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409738"/>
            <a:ext cx="8208912" cy="418761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71600" y="2852936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635896" y="5805264"/>
            <a:ext cx="324036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63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359532" y="1275098"/>
            <a:ext cx="8424936" cy="5328592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smtClean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36712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323528" y="980728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0" descr="\\50.50.50.24\works\2016\201260616_대보\아이콘\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" y="1453058"/>
            <a:ext cx="208024" cy="1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80565" y="1381050"/>
            <a:ext cx="258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+mj-ea"/>
                <a:ea typeface="+mj-ea"/>
              </a:rPr>
              <a:t>고객시설부담금 유형 판단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4662" y="1657107"/>
            <a:ext cx="730171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3.  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분석 모형 생성</a:t>
            </a:r>
            <a:endParaRPr lang="en-US" altLang="ko-KR" sz="14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R Studio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로 데이터 로드 및 데이터 확인</a:t>
            </a: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975221"/>
              </p:ext>
            </p:extLst>
          </p:nvPr>
        </p:nvGraphicFramePr>
        <p:xfrm>
          <a:off x="880565" y="2372688"/>
          <a:ext cx="4627539" cy="14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7539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148836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366" y="2517532"/>
            <a:ext cx="4393722" cy="12364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016" y="4070160"/>
            <a:ext cx="5969248" cy="23831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286000" y="451460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012747"/>
              </p:ext>
            </p:extLst>
          </p:nvPr>
        </p:nvGraphicFramePr>
        <p:xfrm>
          <a:off x="880564" y="4043710"/>
          <a:ext cx="6931796" cy="2481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1796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248163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2688" y="2810366"/>
            <a:ext cx="2276793" cy="609685"/>
          </a:xfrm>
          <a:prstGeom prst="rect">
            <a:avLst/>
          </a:prstGeom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212760"/>
              </p:ext>
            </p:extLst>
          </p:nvPr>
        </p:nvGraphicFramePr>
        <p:xfrm>
          <a:off x="5590112" y="2369369"/>
          <a:ext cx="2222248" cy="14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248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148836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57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oShape 4"/>
          <p:cNvSpPr>
            <a:spLocks noChangeArrowheads="1"/>
          </p:cNvSpPr>
          <p:nvPr/>
        </p:nvSpPr>
        <p:spPr bwMode="gray">
          <a:xfrm>
            <a:off x="359532" y="1309337"/>
            <a:ext cx="8424936" cy="5328592"/>
          </a:xfrm>
          <a:prstGeom prst="roundRect">
            <a:avLst>
              <a:gd name="adj" fmla="val 2212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ln>
                  <a:solidFill>
                    <a:schemeClr val="tx1"/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0" lang="ko-KR" altLang="en-US" sz="1200" b="1" dirty="0">
              <a:ln>
                <a:solidFill>
                  <a:schemeClr val="tx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07504" y="836712"/>
            <a:ext cx="8928992" cy="5832648"/>
          </a:xfrm>
          <a:prstGeom prst="roundRect">
            <a:avLst>
              <a:gd name="adj" fmla="val 1020"/>
            </a:avLst>
          </a:prstGeom>
          <a:noFill/>
          <a:ln w="3175">
            <a:solidFill>
              <a:srgbClr val="96C3E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sp3d contourW="31750">
              <a:bevelT w="0" h="25400"/>
              <a:contourClr>
                <a:schemeClr val="bg1"/>
              </a:contourClr>
            </a:sp3d>
          </a:bodyPr>
          <a:lstStyle/>
          <a:p>
            <a:pPr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00" b="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/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제목 29"/>
          <p:cNvSpPr txBox="1">
            <a:spLocks/>
          </p:cNvSpPr>
          <p:nvPr/>
        </p:nvSpPr>
        <p:spPr>
          <a:xfrm>
            <a:off x="0" y="15875"/>
            <a:ext cx="9144000" cy="638175"/>
          </a:xfrm>
          <a:prstGeom prst="rect">
            <a:avLst/>
          </a:prstGeom>
        </p:spPr>
        <p:txBody>
          <a:bodyPr lIns="32400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0" lang="ko-KR" altLang="en-US" sz="2800" b="1" spc="-100" dirty="0" err="1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학습실적</a:t>
            </a:r>
            <a:r>
              <a:rPr kumimoji="0" lang="ko-KR" altLang="en-US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800" b="1" spc="-100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(R)</a:t>
            </a:r>
            <a:endParaRPr kumimoji="0" lang="ko-KR" altLang="en-US" sz="2800" b="1" spc="-100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323528" y="980728"/>
            <a:ext cx="3960440" cy="295466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lIns="36000" tIns="0" rIns="3600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</a:t>
            </a:r>
            <a:r>
              <a:rPr kumimoji="0" lang="ko-KR" altLang="en-US" sz="1600" b="1" kern="0" noProof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을 활용한 데이터 분석 사례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0" descr="\\50.50.50.24\works\2016\201260616_대보\아이콘\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" y="1453058"/>
            <a:ext cx="208024" cy="1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880565" y="1381050"/>
            <a:ext cx="258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+mj-ea"/>
                <a:ea typeface="+mj-ea"/>
              </a:rPr>
              <a:t>고객시설부담금 유형 판단</a:t>
            </a:r>
            <a:endParaRPr lang="en-US" altLang="ko-KR" sz="1600" b="1" dirty="0"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54662" y="1657107"/>
            <a:ext cx="73017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 smtClean="0">
                <a:latin typeface="+mn-ea"/>
                <a:ea typeface="맑은 고딕" panose="020B0503020000020004" pitchFamily="50" charset="-127"/>
              </a:rPr>
              <a:t>3.  </a:t>
            </a:r>
            <a:r>
              <a:rPr lang="ko-KR" altLang="en-US" sz="1400" b="1" dirty="0" smtClean="0">
                <a:latin typeface="+mn-ea"/>
                <a:ea typeface="맑은 고딕" panose="020B0503020000020004" pitchFamily="50" charset="-127"/>
              </a:rPr>
              <a:t>분석 모형 생성</a:t>
            </a:r>
            <a:endParaRPr lang="en-US" altLang="ko-KR" sz="1400" b="1" dirty="0" smtClean="0">
              <a:latin typeface="+mn-ea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훈련용 데이터와 테스트용 데이터 분리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(</a:t>
            </a:r>
            <a:r>
              <a:rPr lang="ko-KR" altLang="en-US" sz="1300" b="1" dirty="0" err="1" smtClean="0">
                <a:latin typeface="+mn-ea"/>
                <a:ea typeface="맑은 고딕" panose="020B0503020000020004" pitchFamily="50" charset="-127"/>
              </a:rPr>
              <a:t>과적합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 모형을 방지하기 위해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 -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훈련용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: 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테스트용 </a:t>
            </a:r>
            <a:r>
              <a:rPr lang="en-US" altLang="ko-KR" sz="1300" b="1" dirty="0" smtClean="0">
                <a:latin typeface="+mn-ea"/>
                <a:ea typeface="맑은 고딕" panose="020B0503020000020004" pitchFamily="50" charset="-127"/>
              </a:rPr>
              <a:t>= 7 : 3</a:t>
            </a:r>
            <a:r>
              <a:rPr lang="ko-KR" altLang="en-US" sz="1300" b="1" dirty="0" smtClean="0">
                <a:latin typeface="+mn-ea"/>
                <a:ea typeface="맑은 고딕" panose="020B0503020000020004" pitchFamily="50" charset="-127"/>
              </a:rPr>
              <a:t>의 비율로 분리</a:t>
            </a:r>
            <a:endParaRPr lang="en-US" altLang="ko-KR" sz="1300" b="1" dirty="0" smtClean="0">
              <a:latin typeface="+mn-ea"/>
              <a:ea typeface="맑은 고딕" panose="020B0503020000020004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366606"/>
              </p:ext>
            </p:extLst>
          </p:nvPr>
        </p:nvGraphicFramePr>
        <p:xfrm>
          <a:off x="611560" y="2805782"/>
          <a:ext cx="6408712" cy="80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8712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803238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13" y="2911382"/>
            <a:ext cx="4887007" cy="6096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15" y="3838122"/>
            <a:ext cx="2381582" cy="2172003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581774"/>
              </p:ext>
            </p:extLst>
          </p:nvPr>
        </p:nvGraphicFramePr>
        <p:xfrm>
          <a:off x="611560" y="3703729"/>
          <a:ext cx="6408712" cy="2569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8712">
                  <a:extLst>
                    <a:ext uri="{9D8B030D-6E8A-4147-A177-3AD203B41FA5}">
                      <a16:colId xmlns:a16="http://schemas.microsoft.com/office/drawing/2014/main" val="2775150496"/>
                    </a:ext>
                  </a:extLst>
                </a:gridCol>
              </a:tblGrid>
              <a:tr h="256958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4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731715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996" y="3838122"/>
            <a:ext cx="2781688" cy="7240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3996" y="4617132"/>
            <a:ext cx="2781688" cy="7716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3996" y="5455471"/>
            <a:ext cx="2781688" cy="7811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30153" y="3958594"/>
            <a:ext cx="1191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훈련용 데이터 수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53656" y="4395172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테스트용 데이터 수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03948" y="3753036"/>
            <a:ext cx="1407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훈련용 데이터의 비율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07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1592</Words>
  <Application>Microsoft Office PowerPoint</Application>
  <PresentationFormat>화면 슬라이드 쇼(4:3)</PresentationFormat>
  <Paragraphs>428</Paragraphs>
  <Slides>25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굴림</vt:lpstr>
      <vt:lpstr>나눔고딕</vt:lpstr>
      <vt:lpstr>맑은 고딕</vt:lpstr>
      <vt:lpstr>함초롬바탕</vt:lpstr>
      <vt:lpstr>Arial</vt:lpstr>
      <vt:lpstr>4_Office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한국전력공사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kepco</dc:creator>
  <cp:lastModifiedBy>moon&amp;song</cp:lastModifiedBy>
  <cp:revision>1689</cp:revision>
  <cp:lastPrinted>2019-12-03T00:26:33Z</cp:lastPrinted>
  <dcterms:created xsi:type="dcterms:W3CDTF">2012-03-05T05:48:39Z</dcterms:created>
  <dcterms:modified xsi:type="dcterms:W3CDTF">2020-08-06T14:29:49Z</dcterms:modified>
</cp:coreProperties>
</file>